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0" r:id="rId1"/>
  </p:sldMasterIdLst>
  <p:sldIdLst>
    <p:sldId id="256" r:id="rId2"/>
    <p:sldId id="257" r:id="rId3"/>
    <p:sldId id="274" r:id="rId4"/>
    <p:sldId id="271" r:id="rId5"/>
    <p:sldId id="258" r:id="rId6"/>
    <p:sldId id="259" r:id="rId7"/>
    <p:sldId id="260" r:id="rId8"/>
    <p:sldId id="261" r:id="rId9"/>
    <p:sldId id="262" r:id="rId10"/>
    <p:sldId id="263" r:id="rId11"/>
    <p:sldId id="264" r:id="rId12"/>
    <p:sldId id="265" r:id="rId13"/>
    <p:sldId id="266" r:id="rId14"/>
    <p:sldId id="267" r:id="rId15"/>
    <p:sldId id="268" r:id="rId16"/>
    <p:sldId id="270" r:id="rId17"/>
    <p:sldId id="272" r:id="rId18"/>
    <p:sldId id="273" r:id="rId19"/>
    <p:sldId id="26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de-DE"/>
              <a:t>Mastertitelformat bearbeiten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460F8B6F-EFC2-4382-9F86-9810CEFE5946}" type="datetimeFigureOut">
              <a:rPr lang="de-DE" smtClean="0"/>
              <a:t>29.11.2021</a:t>
            </a:fld>
            <a:endParaRPr lang="de-DE"/>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de-DE"/>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0A608AAC-6A91-465A-808C-575BA0DE13D7}" type="slidenum">
              <a:rPr lang="de-DE" smtClean="0"/>
              <a:t>‹Nr.›</a:t>
            </a:fld>
            <a:endParaRPr lang="de-DE"/>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37233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60F8B6F-EFC2-4382-9F86-9810CEFE5946}" type="datetimeFigureOut">
              <a:rPr lang="de-DE" smtClean="0"/>
              <a:t>29.11.2021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A608AAC-6A91-465A-808C-575BA0DE13D7}" type="slidenum">
              <a:rPr lang="de-DE" smtClean="0"/>
              <a:t>‹Nr.›</a:t>
            </a:fld>
            <a:endParaRPr lang="de-DE"/>
          </a:p>
        </p:txBody>
      </p:sp>
    </p:spTree>
    <p:extLst>
      <p:ext uri="{BB962C8B-B14F-4D97-AF65-F5344CB8AC3E}">
        <p14:creationId xmlns:p14="http://schemas.microsoft.com/office/powerpoint/2010/main" val="175994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de-DE"/>
              <a:t>Mastertitelformat bearbeiten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60F8B6F-EFC2-4382-9F86-9810CEFE5946}" type="datetimeFigureOut">
              <a:rPr lang="de-DE" smtClean="0"/>
              <a:t>29.11.2021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A608AAC-6A91-465A-808C-575BA0DE13D7}" type="slidenum">
              <a:rPr lang="de-DE" smtClean="0"/>
              <a:t>‹Nr.›</a:t>
            </a:fld>
            <a:endParaRPr lang="de-DE"/>
          </a:p>
        </p:txBody>
      </p:sp>
    </p:spTree>
    <p:extLst>
      <p:ext uri="{BB962C8B-B14F-4D97-AF65-F5344CB8AC3E}">
        <p14:creationId xmlns:p14="http://schemas.microsoft.com/office/powerpoint/2010/main" val="3301202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de-DE"/>
              <a:t>Mastertitelformat bearbeiten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60F8B6F-EFC2-4382-9F86-9810CEFE5946}" type="datetimeFigureOut">
              <a:rPr lang="de-DE" smtClean="0"/>
              <a:t>29.11.2021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A608AAC-6A91-465A-808C-575BA0DE13D7}" type="slidenum">
              <a:rPr lang="de-DE" smtClean="0"/>
              <a:t>‹Nr.›</a:t>
            </a:fld>
            <a:endParaRPr lang="de-DE"/>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474151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de-DE"/>
              <a:t>Mastertitelformat bearbeiten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60F8B6F-EFC2-4382-9F86-9810CEFE5946}" type="datetimeFigureOut">
              <a:rPr lang="de-DE" smtClean="0"/>
              <a:t>29.11.2021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A608AAC-6A91-465A-808C-575BA0DE13D7}" type="slidenum">
              <a:rPr lang="de-DE" smtClean="0"/>
              <a:t>‹Nr.›</a:t>
            </a:fld>
            <a:endParaRPr lang="de-DE"/>
          </a:p>
        </p:txBody>
      </p:sp>
    </p:spTree>
    <p:extLst>
      <p:ext uri="{BB962C8B-B14F-4D97-AF65-F5344CB8AC3E}">
        <p14:creationId xmlns:p14="http://schemas.microsoft.com/office/powerpoint/2010/main" val="2009467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de-DE"/>
              <a:t>Mastertitelformat bearbeiten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460F8B6F-EFC2-4382-9F86-9810CEFE5946}" type="datetimeFigureOut">
              <a:rPr lang="de-DE" smtClean="0"/>
              <a:t>29.11.2021</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0A608AAC-6A91-465A-808C-575BA0DE13D7}" type="slidenum">
              <a:rPr lang="de-DE" smtClean="0"/>
              <a:t>‹Nr.›</a:t>
            </a:fld>
            <a:endParaRPr lang="de-DE"/>
          </a:p>
        </p:txBody>
      </p:sp>
    </p:spTree>
    <p:extLst>
      <p:ext uri="{BB962C8B-B14F-4D97-AF65-F5344CB8AC3E}">
        <p14:creationId xmlns:p14="http://schemas.microsoft.com/office/powerpoint/2010/main" val="3701534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de-DE"/>
              <a:t>Mastertitelformat bearbeiten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460F8B6F-EFC2-4382-9F86-9810CEFE5946}" type="datetimeFigureOut">
              <a:rPr lang="de-DE" smtClean="0"/>
              <a:t>29.11.2021</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0A608AAC-6A91-465A-808C-575BA0DE13D7}" type="slidenum">
              <a:rPr lang="de-DE" smtClean="0"/>
              <a:t>‹Nr.›</a:t>
            </a:fld>
            <a:endParaRPr lang="de-DE"/>
          </a:p>
        </p:txBody>
      </p:sp>
    </p:spTree>
    <p:extLst>
      <p:ext uri="{BB962C8B-B14F-4D97-AF65-F5344CB8AC3E}">
        <p14:creationId xmlns:p14="http://schemas.microsoft.com/office/powerpoint/2010/main" val="3978259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de-DE"/>
              <a:t>Mastertitelformat bearbeiten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60F8B6F-EFC2-4382-9F86-9810CEFE5946}" type="datetimeFigureOut">
              <a:rPr lang="de-DE" smtClean="0"/>
              <a:t>29.11.2021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A608AAC-6A91-465A-808C-575BA0DE13D7}" type="slidenum">
              <a:rPr lang="de-DE" smtClean="0"/>
              <a:t>‹Nr.›</a:t>
            </a:fld>
            <a:endParaRPr lang="de-DE"/>
          </a:p>
        </p:txBody>
      </p:sp>
    </p:spTree>
    <p:extLst>
      <p:ext uri="{BB962C8B-B14F-4D97-AF65-F5344CB8AC3E}">
        <p14:creationId xmlns:p14="http://schemas.microsoft.com/office/powerpoint/2010/main" val="774364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de-DE"/>
              <a:t>Mastertitelformat bearbeiten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60F8B6F-EFC2-4382-9F86-9810CEFE5946}" type="datetimeFigureOut">
              <a:rPr lang="de-DE" smtClean="0"/>
              <a:t>29.11.2021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A608AAC-6A91-465A-808C-575BA0DE13D7}" type="slidenum">
              <a:rPr lang="de-DE" smtClean="0"/>
              <a:t>‹Nr.›</a:t>
            </a:fld>
            <a:endParaRPr lang="de-DE"/>
          </a:p>
        </p:txBody>
      </p:sp>
    </p:spTree>
    <p:extLst>
      <p:ext uri="{BB962C8B-B14F-4D97-AF65-F5344CB8AC3E}">
        <p14:creationId xmlns:p14="http://schemas.microsoft.com/office/powerpoint/2010/main" val="2525153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60F8B6F-EFC2-4382-9F86-9810CEFE5946}" type="datetimeFigureOut">
              <a:rPr lang="de-DE" smtClean="0"/>
              <a:t>29.11.2021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A608AAC-6A91-465A-808C-575BA0DE13D7}" type="slidenum">
              <a:rPr lang="de-DE" smtClean="0"/>
              <a:t>‹Nr.›</a:t>
            </a:fld>
            <a:endParaRPr lang="de-DE"/>
          </a:p>
        </p:txBody>
      </p:sp>
    </p:spTree>
    <p:extLst>
      <p:ext uri="{BB962C8B-B14F-4D97-AF65-F5344CB8AC3E}">
        <p14:creationId xmlns:p14="http://schemas.microsoft.com/office/powerpoint/2010/main" val="716819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60F8B6F-EFC2-4382-9F86-9810CEFE5946}" type="datetimeFigureOut">
              <a:rPr lang="de-DE" smtClean="0"/>
              <a:t>29.11.2021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A608AAC-6A91-465A-808C-575BA0DE13D7}" type="slidenum">
              <a:rPr lang="de-DE" smtClean="0"/>
              <a:t>‹Nr.›</a:t>
            </a:fld>
            <a:endParaRPr lang="de-DE"/>
          </a:p>
        </p:txBody>
      </p:sp>
    </p:spTree>
    <p:extLst>
      <p:ext uri="{BB962C8B-B14F-4D97-AF65-F5344CB8AC3E}">
        <p14:creationId xmlns:p14="http://schemas.microsoft.com/office/powerpoint/2010/main" val="3327132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de-DE"/>
              <a:t>Mastertitelformat bearbeiten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60F8B6F-EFC2-4382-9F86-9810CEFE5946}" type="datetimeFigureOut">
              <a:rPr lang="de-DE" smtClean="0"/>
              <a:t>29.11.2021</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A608AAC-6A91-465A-808C-575BA0DE13D7}" type="slidenum">
              <a:rPr lang="de-DE" smtClean="0"/>
              <a:t>‹Nr.›</a:t>
            </a:fld>
            <a:endParaRPr lang="de-DE"/>
          </a:p>
        </p:txBody>
      </p:sp>
    </p:spTree>
    <p:extLst>
      <p:ext uri="{BB962C8B-B14F-4D97-AF65-F5344CB8AC3E}">
        <p14:creationId xmlns:p14="http://schemas.microsoft.com/office/powerpoint/2010/main" val="25794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de-DE"/>
              <a:t>Mastertitelformat bearbeiten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60F8B6F-EFC2-4382-9F86-9810CEFE5946}" type="datetimeFigureOut">
              <a:rPr lang="de-DE" smtClean="0"/>
              <a:t>29.11.2021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A608AAC-6A91-465A-808C-575BA0DE13D7}" type="slidenum">
              <a:rPr lang="de-DE" smtClean="0"/>
              <a:t>‹Nr.›</a:t>
            </a:fld>
            <a:endParaRPr lang="de-DE"/>
          </a:p>
        </p:txBody>
      </p:sp>
    </p:spTree>
    <p:extLst>
      <p:ext uri="{BB962C8B-B14F-4D97-AF65-F5344CB8AC3E}">
        <p14:creationId xmlns:p14="http://schemas.microsoft.com/office/powerpoint/2010/main" val="1435469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de-DE"/>
              <a:t>Mastertitelformat bearbeiten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Content Placeholder 3"/>
          <p:cNvSpPr>
            <a:spLocks noGrp="1"/>
          </p:cNvSpPr>
          <p:nvPr>
            <p:ph sz="quarter" idx="13"/>
          </p:nvPr>
        </p:nvSpPr>
        <p:spPr>
          <a:xfrm>
            <a:off x="685802" y="2861733"/>
            <a:ext cx="5088712" cy="2512852"/>
          </a:xfrm>
        </p:spPr>
        <p:txBody>
          <a:bodyPr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3" name="Content Placeholder 5"/>
          <p:cNvSpPr>
            <a:spLocks noGrp="1"/>
          </p:cNvSpPr>
          <p:nvPr>
            <p:ph sz="quarter" idx="14"/>
          </p:nvPr>
        </p:nvSpPr>
        <p:spPr>
          <a:xfrm>
            <a:off x="5993969" y="2861733"/>
            <a:ext cx="5088713" cy="2512852"/>
          </a:xfrm>
        </p:spPr>
        <p:txBody>
          <a:bodyPr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60F8B6F-EFC2-4382-9F86-9810CEFE5946}" type="datetimeFigureOut">
              <a:rPr lang="de-DE" smtClean="0"/>
              <a:t>29.11.2021</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0A608AAC-6A91-465A-808C-575BA0DE13D7}" type="slidenum">
              <a:rPr lang="de-DE" smtClean="0"/>
              <a:t>‹Nr.›</a:t>
            </a:fld>
            <a:endParaRPr lang="de-DE"/>
          </a:p>
        </p:txBody>
      </p:sp>
    </p:spTree>
    <p:extLst>
      <p:ext uri="{BB962C8B-B14F-4D97-AF65-F5344CB8AC3E}">
        <p14:creationId xmlns:p14="http://schemas.microsoft.com/office/powerpoint/2010/main" val="2407774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60F8B6F-EFC2-4382-9F86-9810CEFE5946}" type="datetimeFigureOut">
              <a:rPr lang="de-DE" smtClean="0"/>
              <a:t>29.11.2021</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0A608AAC-6A91-465A-808C-575BA0DE13D7}" type="slidenum">
              <a:rPr lang="de-DE" smtClean="0"/>
              <a:t>‹Nr.›</a:t>
            </a:fld>
            <a:endParaRPr lang="de-DE"/>
          </a:p>
        </p:txBody>
      </p:sp>
    </p:spTree>
    <p:extLst>
      <p:ext uri="{BB962C8B-B14F-4D97-AF65-F5344CB8AC3E}">
        <p14:creationId xmlns:p14="http://schemas.microsoft.com/office/powerpoint/2010/main" val="2329946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0F8B6F-EFC2-4382-9F86-9810CEFE5946}" type="datetimeFigureOut">
              <a:rPr lang="de-DE" smtClean="0"/>
              <a:t>29.11.2021</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0A608AAC-6A91-465A-808C-575BA0DE13D7}" type="slidenum">
              <a:rPr lang="de-DE" smtClean="0"/>
              <a:t>‹Nr.›</a:t>
            </a:fld>
            <a:endParaRPr lang="de-DE"/>
          </a:p>
        </p:txBody>
      </p:sp>
    </p:spTree>
    <p:extLst>
      <p:ext uri="{BB962C8B-B14F-4D97-AF65-F5344CB8AC3E}">
        <p14:creationId xmlns:p14="http://schemas.microsoft.com/office/powerpoint/2010/main" val="1354635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de-DE"/>
              <a:t>Mastertitelformat bearbeiten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60F8B6F-EFC2-4382-9F86-9810CEFE5946}" type="datetimeFigureOut">
              <a:rPr lang="de-DE" smtClean="0"/>
              <a:t>29.11.2021</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A608AAC-6A91-465A-808C-575BA0DE13D7}" type="slidenum">
              <a:rPr lang="de-DE" smtClean="0"/>
              <a:t>‹Nr.›</a:t>
            </a:fld>
            <a:endParaRPr lang="de-DE"/>
          </a:p>
        </p:txBody>
      </p:sp>
    </p:spTree>
    <p:extLst>
      <p:ext uri="{BB962C8B-B14F-4D97-AF65-F5344CB8AC3E}">
        <p14:creationId xmlns:p14="http://schemas.microsoft.com/office/powerpoint/2010/main" val="1144504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de-DE"/>
              <a:t>Mastertitelformat bearbeiten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60F8B6F-EFC2-4382-9F86-9810CEFE5946}" type="datetimeFigureOut">
              <a:rPr lang="de-DE" smtClean="0"/>
              <a:t>29.11.2021</a:t>
            </a:fld>
            <a:endParaRPr lang="de-DE"/>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608AAC-6A91-465A-808C-575BA0DE13D7}" type="slidenum">
              <a:rPr lang="de-DE" smtClean="0"/>
              <a:t>‹Nr.›</a:t>
            </a:fld>
            <a:endParaRPr lang="de-DE"/>
          </a:p>
        </p:txBody>
      </p:sp>
    </p:spTree>
    <p:extLst>
      <p:ext uri="{BB962C8B-B14F-4D97-AF65-F5344CB8AC3E}">
        <p14:creationId xmlns:p14="http://schemas.microsoft.com/office/powerpoint/2010/main" val="196629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460F8B6F-EFC2-4382-9F86-9810CEFE5946}" type="datetimeFigureOut">
              <a:rPr lang="de-DE" smtClean="0"/>
              <a:t>29.11.2021</a:t>
            </a:fld>
            <a:endParaRPr lang="de-DE"/>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de-DE"/>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0A608AAC-6A91-465A-808C-575BA0DE13D7}" type="slidenum">
              <a:rPr lang="de-DE" smtClean="0"/>
              <a:t>‹Nr.›</a:t>
            </a:fld>
            <a:endParaRPr lang="de-DE"/>
          </a:p>
        </p:txBody>
      </p:sp>
    </p:spTree>
    <p:extLst>
      <p:ext uri="{BB962C8B-B14F-4D97-AF65-F5344CB8AC3E}">
        <p14:creationId xmlns:p14="http://schemas.microsoft.com/office/powerpoint/2010/main" val="405174912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0.mp4"/><Relationship Id="rId7" Type="http://schemas.openxmlformats.org/officeDocument/2006/relationships/image" Target="../media/image15.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6.png"/><Relationship Id="rId5" Type="http://schemas.openxmlformats.org/officeDocument/2006/relationships/slideLayout" Target="../slideLayouts/slideLayout18.xml"/><Relationship Id="rId4" Type="http://schemas.openxmlformats.org/officeDocument/2006/relationships/video" Target="../media/media10.mp4"/></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2.mp4"/><Relationship Id="rId7" Type="http://schemas.openxmlformats.org/officeDocument/2006/relationships/image" Target="../media/image17.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5.png"/><Relationship Id="rId5" Type="http://schemas.openxmlformats.org/officeDocument/2006/relationships/slideLayout" Target="../slideLayouts/slideLayout18.xml"/><Relationship Id="rId4" Type="http://schemas.openxmlformats.org/officeDocument/2006/relationships/video" Target="../media/media12.mp4"/></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15.mp4"/><Relationship Id="rId7" Type="http://schemas.openxmlformats.org/officeDocument/2006/relationships/image" Target="../media/image24.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5.png"/><Relationship Id="rId5" Type="http://schemas.openxmlformats.org/officeDocument/2006/relationships/slideLayout" Target="../slideLayouts/slideLayout18.xml"/><Relationship Id="rId4" Type="http://schemas.openxmlformats.org/officeDocument/2006/relationships/video" Target="../media/media15.mp4"/></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2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4.mp4"/><Relationship Id="rId7" Type="http://schemas.openxmlformats.org/officeDocument/2006/relationships/image" Target="../media/image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slideLayout" Target="../slideLayouts/slideLayout18.xml"/><Relationship Id="rId4" Type="http://schemas.openxmlformats.org/officeDocument/2006/relationships/video" Target="../media/media4.mp4"/><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6.mp4"/><Relationship Id="rId7" Type="http://schemas.openxmlformats.org/officeDocument/2006/relationships/image" Target="../media/image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png"/><Relationship Id="rId5" Type="http://schemas.openxmlformats.org/officeDocument/2006/relationships/slideLayout" Target="../slideLayouts/slideLayout18.xml"/><Relationship Id="rId4" Type="http://schemas.openxmlformats.org/officeDocument/2006/relationships/video" Target="../media/media6.mp4"/><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8.mp4"/><Relationship Id="rId7" Type="http://schemas.openxmlformats.org/officeDocument/2006/relationships/image" Target="../media/image6.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png"/><Relationship Id="rId5" Type="http://schemas.openxmlformats.org/officeDocument/2006/relationships/slideLayout" Target="../slideLayouts/slideLayout18.xml"/><Relationship Id="rId4" Type="http://schemas.openxmlformats.org/officeDocument/2006/relationships/video" Target="../media/media8.mp4"/><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77335" y="1282701"/>
            <a:ext cx="5771090" cy="4307148"/>
          </a:xfrm>
        </p:spPr>
        <p:txBody>
          <a:bodyPr anchor="ctr">
            <a:normAutofit/>
          </a:bodyPr>
          <a:lstStyle/>
          <a:p>
            <a:r>
              <a:rPr lang="de-DE" dirty="0"/>
              <a:t>Weihnachts-Sportplan</a:t>
            </a:r>
          </a:p>
        </p:txBody>
      </p:sp>
      <p:sp>
        <p:nvSpPr>
          <p:cNvPr id="3" name="Untertitel 2"/>
          <p:cNvSpPr>
            <a:spLocks noGrp="1"/>
          </p:cNvSpPr>
          <p:nvPr>
            <p:ph type="subTitle" idx="1"/>
          </p:nvPr>
        </p:nvSpPr>
        <p:spPr>
          <a:xfrm>
            <a:off x="7821120" y="2510119"/>
            <a:ext cx="3602567" cy="1829292"/>
          </a:xfrm>
        </p:spPr>
        <p:txBody>
          <a:bodyPr anchor="ctr">
            <a:normAutofit/>
          </a:bodyPr>
          <a:lstStyle/>
          <a:p>
            <a:pPr algn="l"/>
            <a:r>
              <a:rPr lang="de-DE" dirty="0">
                <a:solidFill>
                  <a:schemeClr val="accent1">
                    <a:lumMod val="75000"/>
                  </a:schemeClr>
                </a:solidFill>
              </a:rPr>
              <a:t>Für alle Schüler*Innen</a:t>
            </a:r>
          </a:p>
        </p:txBody>
      </p:sp>
    </p:spTree>
    <p:extLst>
      <p:ext uri="{BB962C8B-B14F-4D97-AF65-F5344CB8AC3E}">
        <p14:creationId xmlns:p14="http://schemas.microsoft.com/office/powerpoint/2010/main" val="4027865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326674" y="560572"/>
            <a:ext cx="8440837"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sng"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Burpee</a:t>
            </a:r>
            <a:endParaRPr kumimoji="0" lang="de-DE" sz="18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de-DE" noProof="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dirty="0">
                <a:ln>
                  <a:noFill/>
                </a:ln>
                <a:solidFill>
                  <a:prstClr val="black"/>
                </a:solidFill>
                <a:effectLst/>
                <a:uLnTx/>
                <a:uFillTx/>
                <a:latin typeface="Calibri" panose="020F0502020204030204"/>
                <a:ea typeface="+mn-ea"/>
                <a:cs typeface="+mn-cs"/>
              </a:rPr>
              <a:t>Sobald du am Boden angekommen bist, führst du eine</a:t>
            </a:r>
            <a:br>
              <a:rPr kumimoji="0" lang="de-DE" sz="1800" b="0" i="0" u="none" strike="noStrike" kern="1200" cap="none" spc="0" normalizeH="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dirty="0">
                <a:ln>
                  <a:noFill/>
                </a:ln>
                <a:solidFill>
                  <a:prstClr val="black"/>
                </a:solidFill>
                <a:effectLst/>
                <a:uLnTx/>
                <a:uFillTx/>
                <a:latin typeface="Calibri" panose="020F0502020204030204"/>
                <a:ea typeface="+mn-ea"/>
                <a:cs typeface="+mn-cs"/>
              </a:rPr>
              <a:t>Liegestütze aus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baseline="0" noProof="0" dirty="0">
                <a:solidFill>
                  <a:prstClr val="black"/>
                </a:solidFill>
                <a:latin typeface="Calibri" panose="020F0502020204030204"/>
              </a:rPr>
              <a:t>Versuche</a:t>
            </a:r>
            <a:r>
              <a:rPr lang="de-DE" noProof="0" dirty="0">
                <a:solidFill>
                  <a:prstClr val="black"/>
                </a:solidFill>
                <a:latin typeface="Calibri" panose="020F0502020204030204"/>
              </a:rPr>
              <a:t> die Bewegungen explosiv zu machen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dirty="0">
                <a:ln>
                  <a:noFill/>
                </a:ln>
                <a:solidFill>
                  <a:prstClr val="black"/>
                </a:solidFill>
                <a:effectLst/>
                <a:uLnTx/>
                <a:uFillTx/>
                <a:latin typeface="Calibri" panose="020F0502020204030204"/>
                <a:ea typeface="+mn-ea"/>
                <a:cs typeface="+mn-cs"/>
              </a:rPr>
              <a:t>Ziehe</a:t>
            </a:r>
            <a:r>
              <a:rPr kumimoji="0" lang="de-DE" sz="1800" b="0" i="0" u="none" strike="noStrike" kern="1200" cap="none" spc="0" normalizeH="0" dirty="0">
                <a:ln>
                  <a:noFill/>
                </a:ln>
                <a:solidFill>
                  <a:prstClr val="black"/>
                </a:solidFill>
                <a:effectLst/>
                <a:uLnTx/>
                <a:uFillTx/>
                <a:latin typeface="Calibri" panose="020F0502020204030204"/>
                <a:ea typeface="+mn-ea"/>
                <a:cs typeface="+mn-cs"/>
              </a:rPr>
              <a:t> den Bauchnabel fest an die Wirbelsäule</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rPr>
              <a:t>Zu schwer?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lang="de-DE" dirty="0">
                <a:solidFill>
                  <a:prstClr val="black"/>
                </a:solidFill>
                <a:latin typeface="Calibri" panose="020F0502020204030204"/>
                <a:sym typeface="Wingdings" panose="05000000000000000000" pitchFamily="2" charset="2"/>
              </a:rPr>
              <a:t>Lass die Liegestütze weg! (siehe Video 2)</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446447" y="4534619"/>
            <a:ext cx="525819" cy="525819"/>
          </a:xfrm>
          <a:prstGeom prst="rect">
            <a:avLst/>
          </a:prstGeom>
        </p:spPr>
      </p:pic>
      <p:pic>
        <p:nvPicPr>
          <p:cNvPr id="2" name="Burpe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4766" y="145181"/>
            <a:ext cx="2438400" cy="4389438"/>
          </a:xfrm>
          <a:prstGeom prst="rect">
            <a:avLst/>
          </a:prstGeom>
        </p:spPr>
      </p:pic>
      <p:pic>
        <p:nvPicPr>
          <p:cNvPr id="3" name="Halfburpe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405189" y="2468562"/>
            <a:ext cx="2438400" cy="4389438"/>
          </a:xfrm>
          <a:prstGeom prst="rect">
            <a:avLst/>
          </a:prstGeom>
        </p:spPr>
      </p:pic>
    </p:spTree>
    <p:extLst>
      <p:ext uri="{BB962C8B-B14F-4D97-AF65-F5344CB8AC3E}">
        <p14:creationId xmlns:p14="http://schemas.microsoft.com/office/powerpoint/2010/main" val="780750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6212336" y="560572"/>
            <a:ext cx="5655651" cy="61863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sng"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Russian</a:t>
            </a:r>
            <a:r>
              <a:rPr kumimoji="0" lang="de-DE" sz="18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rPr>
              <a:t> Twist</a:t>
            </a:r>
          </a:p>
          <a:p>
            <a:pPr marR="0" lvl="0" algn="l" defTabSz="914400" rtl="0" eaLnBrk="1" fontAlgn="auto" latinLnBrk="0" hangingPunct="1">
              <a:lnSpc>
                <a:spcPct val="100000"/>
              </a:lnSpc>
              <a:spcBef>
                <a:spcPts val="0"/>
              </a:spcBef>
              <a:spcAft>
                <a:spcPts val="0"/>
              </a:spcAft>
              <a:buClrTx/>
              <a:buSzTx/>
              <a:tabLst/>
              <a:defRPr/>
            </a:pPr>
            <a:endParaRPr lang="de-DE"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noProof="0" dirty="0">
                <a:ln>
                  <a:noFill/>
                </a:ln>
                <a:solidFill>
                  <a:prstClr val="black"/>
                </a:solidFill>
                <a:effectLst/>
                <a:uLnTx/>
                <a:uFillTx/>
                <a:latin typeface="Calibri" panose="020F0502020204030204"/>
                <a:ea typeface="+mn-ea"/>
                <a:cs typeface="+mn-cs"/>
              </a:rPr>
              <a:t>Lasse die Beine am Boden und achte auf einen geraden</a:t>
            </a:r>
            <a:br>
              <a:rPr kumimoji="0" lang="de-DE" sz="1800" b="0" i="0" u="none" strike="noStrike" kern="1200" cap="none" spc="0" normalizeH="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noProof="0" dirty="0">
                <a:ln>
                  <a:noFill/>
                </a:ln>
                <a:solidFill>
                  <a:prstClr val="black"/>
                </a:solidFill>
                <a:effectLst/>
                <a:uLnTx/>
                <a:uFillTx/>
                <a:latin typeface="Calibri" panose="020F0502020204030204"/>
                <a:ea typeface="+mn-ea"/>
                <a:cs typeface="+mn-cs"/>
              </a:rPr>
              <a:t>Rücken!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noProof="0" dirty="0">
                <a:solidFill>
                  <a:prstClr val="black"/>
                </a:solidFill>
                <a:latin typeface="Calibri" panose="020F0502020204030204"/>
              </a:rPr>
              <a:t>Führe die Hände von links nach rechts und zurück</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de-DE"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de-DE"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de-DE"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rPr>
              <a:t>Zu leicht?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dirty="0">
                <a:solidFill>
                  <a:prstClr val="black"/>
                </a:solidFill>
                <a:latin typeface="Calibri" panose="020F0502020204030204"/>
                <a:sym typeface="Wingdings" panose="05000000000000000000" pitchFamily="2" charset="2"/>
              </a:rPr>
              <a:t>Hebe deine Beine vom Boden ab(siehe Video 2)</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p:txBody>
      </p:sp>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0524" y="4142575"/>
            <a:ext cx="600561" cy="600561"/>
          </a:xfrm>
          <a:prstGeom prst="rect">
            <a:avLst/>
          </a:prstGeom>
        </p:spPr>
      </p:pic>
      <p:pic>
        <p:nvPicPr>
          <p:cNvPr id="2" name="Russian Twi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01972" y="560572"/>
            <a:ext cx="4389438" cy="2438400"/>
          </a:xfrm>
          <a:prstGeom prst="rect">
            <a:avLst/>
          </a:prstGeom>
        </p:spPr>
      </p:pic>
      <p:pic>
        <p:nvPicPr>
          <p:cNvPr id="3" name="Russian schwer">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01376" y="3570514"/>
            <a:ext cx="5290841" cy="2939143"/>
          </a:xfrm>
          <a:prstGeom prst="rect">
            <a:avLst/>
          </a:prstGeom>
        </p:spPr>
      </p:pic>
    </p:spTree>
    <p:extLst>
      <p:ext uri="{BB962C8B-B14F-4D97-AF65-F5344CB8AC3E}">
        <p14:creationId xmlns:p14="http://schemas.microsoft.com/office/powerpoint/2010/main" val="1189761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6212336" y="560572"/>
            <a:ext cx="5964005" cy="258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rPr>
              <a:t>Wall-</a:t>
            </a:r>
            <a:r>
              <a:rPr kumimoji="0" lang="de-DE" sz="1800" b="1" i="0" u="sng"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Sit</a:t>
            </a:r>
            <a:endParaRPr kumimoji="0" lang="de-DE" sz="18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de-DE"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noProof="0" dirty="0">
                <a:ln>
                  <a:noFill/>
                </a:ln>
                <a:solidFill>
                  <a:prstClr val="black"/>
                </a:solidFill>
                <a:effectLst/>
                <a:uLnTx/>
                <a:uFillTx/>
                <a:latin typeface="Calibri" panose="020F0502020204030204"/>
                <a:ea typeface="+mn-ea"/>
                <a:cs typeface="+mn-cs"/>
              </a:rPr>
              <a:t>Dein Knie sollte nie über die Zehenspitzen ragen!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baseline="0" dirty="0">
                <a:solidFill>
                  <a:prstClr val="black"/>
                </a:solidFill>
                <a:latin typeface="Calibri" panose="020F0502020204030204"/>
              </a:rPr>
              <a:t>Versuche einen 90</a:t>
            </a:r>
            <a:r>
              <a:rPr lang="de-DE" dirty="0">
                <a:solidFill>
                  <a:prstClr val="black"/>
                </a:solidFill>
                <a:latin typeface="Calibri" panose="020F0502020204030204"/>
              </a:rPr>
              <a:t> Grad Winkel zwischen Oberschenkel</a:t>
            </a:r>
            <a:br>
              <a:rPr lang="de-DE" dirty="0">
                <a:solidFill>
                  <a:prstClr val="black"/>
                </a:solidFill>
                <a:latin typeface="Calibri" panose="020F0502020204030204"/>
              </a:rPr>
            </a:br>
            <a:r>
              <a:rPr lang="de-DE" dirty="0">
                <a:solidFill>
                  <a:prstClr val="black"/>
                </a:solidFill>
                <a:latin typeface="Calibri" panose="020F0502020204030204"/>
              </a:rPr>
              <a:t>und Unterschenkel zu haben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Achte darauf,</a:t>
            </a:r>
            <a:r>
              <a:rPr kumimoji="0" lang="de-DE" sz="1800" b="0" i="0" u="none" strike="noStrike" kern="1200" cap="none" spc="0" normalizeH="0" noProof="0" dirty="0">
                <a:ln>
                  <a:noFill/>
                </a:ln>
                <a:solidFill>
                  <a:prstClr val="black"/>
                </a:solidFill>
                <a:effectLst/>
                <a:uLnTx/>
                <a:uFillTx/>
                <a:latin typeface="Calibri" panose="020F0502020204030204"/>
                <a:ea typeface="+mn-ea"/>
                <a:cs typeface="+mn-cs"/>
              </a:rPr>
              <a:t> dass der ganze Rücken Kontakt zur Wand hat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noProof="0" dirty="0">
                <a:solidFill>
                  <a:prstClr val="black"/>
                </a:solidFill>
                <a:latin typeface="Calibri" panose="020F0502020204030204"/>
              </a:rPr>
              <a:t>Ziehe den Bauchnabel fest an die Wirbelsäule</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411" y="650525"/>
            <a:ext cx="4148002" cy="5530669"/>
          </a:xfrm>
          <a:prstGeom prst="rect">
            <a:avLst/>
          </a:prstGeom>
        </p:spPr>
      </p:pic>
    </p:spTree>
    <p:extLst>
      <p:ext uri="{BB962C8B-B14F-4D97-AF65-F5344CB8AC3E}">
        <p14:creationId xmlns:p14="http://schemas.microsoft.com/office/powerpoint/2010/main" val="636291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803033" y="455561"/>
            <a:ext cx="6051465" cy="61863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sng"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Seitpla</a:t>
            </a:r>
            <a:r>
              <a:rPr lang="de-DE" b="1" u="sng" dirty="0" err="1">
                <a:solidFill>
                  <a:srgbClr val="5B9BD5">
                    <a:lumMod val="50000"/>
                  </a:srgbClr>
                </a:solidFill>
                <a:latin typeface="Calibri" panose="020F0502020204030204"/>
              </a:rPr>
              <a:t>nk</a:t>
            </a:r>
            <a:r>
              <a:rPr lang="de-DE" b="1" u="sng" dirty="0">
                <a:solidFill>
                  <a:srgbClr val="5B9BD5">
                    <a:lumMod val="50000"/>
                  </a:srgbClr>
                </a:solidFill>
                <a:latin typeface="Calibri" panose="020F0502020204030204"/>
              </a:rPr>
              <a:t> / Seitstütz</a:t>
            </a:r>
            <a:endParaRPr kumimoji="0" lang="de-DE" sz="18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de-DE"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rPr>
              <a:t>Zu leicht?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dirty="0">
                <a:solidFill>
                  <a:prstClr val="black"/>
                </a:solidFill>
                <a:latin typeface="Calibri" panose="020F0502020204030204"/>
                <a:sym typeface="Wingdings" panose="05000000000000000000" pitchFamily="2" charset="2"/>
              </a:rPr>
              <a:t>Hebe oberen Arm und oberes Bein in die Luft (siehe Foto 2)</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rPr>
              <a:t>Zu schwer?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lang="de-DE" dirty="0">
                <a:solidFill>
                  <a:prstClr val="black"/>
                </a:solidFill>
                <a:latin typeface="Calibri" panose="020F0502020204030204"/>
                <a:sym typeface="Wingdings" panose="05000000000000000000" pitchFamily="2" charset="2"/>
              </a:rPr>
              <a:t>Setze deinen oberen Fuß vor dem unteren auf!</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3635" y="3247015"/>
            <a:ext cx="600561" cy="600561"/>
          </a:xfrm>
          <a:prstGeom prst="rect">
            <a:avLst/>
          </a:prstGeom>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002311" y="5721336"/>
            <a:ext cx="525819" cy="525819"/>
          </a:xfrm>
          <a:prstGeom prst="rect">
            <a:avLst/>
          </a:prstGeom>
        </p:spPr>
      </p:pic>
      <p:pic>
        <p:nvPicPr>
          <p:cNvPr id="2" name="Grafik 1"/>
          <p:cNvPicPr>
            <a:picLocks noChangeAspect="1"/>
          </p:cNvPicPr>
          <p:nvPr/>
        </p:nvPicPr>
        <p:blipFill rotWithShape="1">
          <a:blip r:embed="rId4" cstate="print">
            <a:extLst>
              <a:ext uri="{28A0092B-C50C-407E-A947-70E740481C1C}">
                <a14:useLocalDpi xmlns:a14="http://schemas.microsoft.com/office/drawing/2010/main" val="0"/>
              </a:ext>
            </a:extLst>
          </a:blip>
          <a:srcRect b="17337"/>
          <a:stretch/>
        </p:blipFill>
        <p:spPr>
          <a:xfrm>
            <a:off x="1079864" y="198222"/>
            <a:ext cx="4117799" cy="2553687"/>
          </a:xfrm>
          <a:prstGeom prst="rect">
            <a:avLst/>
          </a:prstGeom>
        </p:spPr>
      </p:pic>
      <p:pic>
        <p:nvPicPr>
          <p:cNvPr id="3" name="Grafik 2"/>
          <p:cNvPicPr>
            <a:picLocks noChangeAspect="1"/>
          </p:cNvPicPr>
          <p:nvPr/>
        </p:nvPicPr>
        <p:blipFill rotWithShape="1">
          <a:blip r:embed="rId5" cstate="print">
            <a:extLst>
              <a:ext uri="{28A0092B-C50C-407E-A947-70E740481C1C}">
                <a14:useLocalDpi xmlns:a14="http://schemas.microsoft.com/office/drawing/2010/main" val="0"/>
              </a:ext>
            </a:extLst>
          </a:blip>
          <a:srcRect b="23288"/>
          <a:stretch/>
        </p:blipFill>
        <p:spPr>
          <a:xfrm>
            <a:off x="1079864" y="2856411"/>
            <a:ext cx="4117799" cy="2369847"/>
          </a:xfrm>
          <a:prstGeom prst="rect">
            <a:avLst/>
          </a:prstGeom>
        </p:spPr>
      </p:pic>
      <p:pic>
        <p:nvPicPr>
          <p:cNvPr id="4" name="Grafik 3"/>
          <p:cNvPicPr>
            <a:picLocks noChangeAspect="1"/>
          </p:cNvPicPr>
          <p:nvPr/>
        </p:nvPicPr>
        <p:blipFill rotWithShape="1">
          <a:blip r:embed="rId6" cstate="print">
            <a:extLst>
              <a:ext uri="{28A0092B-C50C-407E-A947-70E740481C1C}">
                <a14:useLocalDpi xmlns:a14="http://schemas.microsoft.com/office/drawing/2010/main" val="0"/>
              </a:ext>
            </a:extLst>
          </a:blip>
          <a:srcRect l="4291" t="38966" r="2639" b="20477"/>
          <a:stretch/>
        </p:blipFill>
        <p:spPr>
          <a:xfrm>
            <a:off x="1254034" y="5330760"/>
            <a:ext cx="3640183" cy="1190061"/>
          </a:xfrm>
          <a:prstGeom prst="rect">
            <a:avLst/>
          </a:prstGeom>
        </p:spPr>
      </p:pic>
    </p:spTree>
    <p:extLst>
      <p:ext uri="{BB962C8B-B14F-4D97-AF65-F5344CB8AC3E}">
        <p14:creationId xmlns:p14="http://schemas.microsoft.com/office/powerpoint/2010/main" val="3326557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6229919" y="1849441"/>
            <a:ext cx="5962081" cy="20313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u="sng" dirty="0">
                <a:solidFill>
                  <a:srgbClr val="5B9BD5">
                    <a:lumMod val="50000"/>
                  </a:srgbClr>
                </a:solidFill>
                <a:latin typeface="Calibri" panose="020F0502020204030204"/>
              </a:rPr>
              <a:t>Beinheben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noProof="0" dirty="0">
                <a:ln>
                  <a:noFill/>
                </a:ln>
                <a:solidFill>
                  <a:prstClr val="black"/>
                </a:solidFill>
                <a:effectLst/>
                <a:uLnTx/>
                <a:uFillTx/>
                <a:latin typeface="Calibri" panose="020F0502020204030204"/>
                <a:ea typeface="+mn-ea"/>
                <a:cs typeface="+mn-cs"/>
              </a:rPr>
              <a:t>Gehe mit der Ferse zuerst nach oben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baseline="0" dirty="0">
                <a:solidFill>
                  <a:prstClr val="black"/>
                </a:solidFill>
                <a:latin typeface="Calibri" panose="020F0502020204030204"/>
              </a:rPr>
              <a:t>Spanne deine Gesäßmuskulatur an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dirty="0">
                <a:solidFill>
                  <a:prstClr val="black"/>
                </a:solidFill>
                <a:latin typeface="Calibri" panose="020F0502020204030204"/>
              </a:rPr>
              <a:t>Die Hände sollten sich direkt unter den Schultern befinden</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9808" y="1384663"/>
            <a:ext cx="5777956" cy="3209743"/>
          </a:xfrm>
          <a:prstGeom prst="rect">
            <a:avLst/>
          </a:prstGeom>
        </p:spPr>
      </p:pic>
    </p:spTree>
    <p:extLst>
      <p:ext uri="{BB962C8B-B14F-4D97-AF65-F5344CB8AC3E}">
        <p14:creationId xmlns:p14="http://schemas.microsoft.com/office/powerpoint/2010/main" val="4202669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6212336" y="560572"/>
            <a:ext cx="5058821" cy="61863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sng"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Squat</a:t>
            </a:r>
            <a:r>
              <a:rPr kumimoji="0" lang="de-DE" sz="18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rPr>
              <a:t> / Kniebeuge</a:t>
            </a:r>
          </a:p>
          <a:p>
            <a:pPr marR="0" lvl="0" algn="l" defTabSz="914400" rtl="0" eaLnBrk="1" fontAlgn="auto" latinLnBrk="0" hangingPunct="1">
              <a:lnSpc>
                <a:spcPct val="100000"/>
              </a:lnSpc>
              <a:spcBef>
                <a:spcPts val="0"/>
              </a:spcBef>
              <a:spcAft>
                <a:spcPts val="0"/>
              </a:spcAft>
              <a:buClrTx/>
              <a:buSzTx/>
              <a:tabLst/>
              <a:defRPr/>
            </a:pPr>
            <a:endParaRPr lang="de-DE"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noProof="0" dirty="0">
                <a:ln>
                  <a:noFill/>
                </a:ln>
                <a:solidFill>
                  <a:prstClr val="black"/>
                </a:solidFill>
                <a:effectLst/>
                <a:uLnTx/>
                <a:uFillTx/>
                <a:latin typeface="Calibri" panose="020F0502020204030204"/>
                <a:ea typeface="+mn-ea"/>
                <a:cs typeface="+mn-cs"/>
              </a:rPr>
              <a:t>Dein Knie sollte nie über die Zehenspitzen ragen!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baseline="0" dirty="0">
                <a:solidFill>
                  <a:prstClr val="black"/>
                </a:solidFill>
                <a:latin typeface="Calibri" panose="020F0502020204030204"/>
              </a:rPr>
              <a:t>Gehe nicht tiefer</a:t>
            </a:r>
            <a:r>
              <a:rPr lang="de-DE" dirty="0">
                <a:solidFill>
                  <a:prstClr val="black"/>
                </a:solidFill>
                <a:latin typeface="Calibri" panose="020F0502020204030204"/>
              </a:rPr>
              <a:t> als</a:t>
            </a:r>
            <a:r>
              <a:rPr lang="de-DE" baseline="0" dirty="0">
                <a:solidFill>
                  <a:prstClr val="black"/>
                </a:solidFill>
                <a:latin typeface="Calibri" panose="020F0502020204030204"/>
              </a:rPr>
              <a:t> 90</a:t>
            </a:r>
            <a:r>
              <a:rPr lang="de-DE" dirty="0">
                <a:solidFill>
                  <a:prstClr val="black"/>
                </a:solidFill>
                <a:latin typeface="Calibri" panose="020F0502020204030204"/>
              </a:rPr>
              <a:t> Grad!</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de-DE"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de-DE"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de-DE"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de-DE"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rPr>
              <a:t>Zu leicht?		</a:t>
            </a: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Jump</a:t>
            </a:r>
            <a:r>
              <a:rPr kumimoji="0" lang="de-DE" sz="1800" b="0" i="0" u="sng"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de-DE" sz="1800" b="0" i="0" u="sng" strike="noStrike" kern="1200" cap="none" spc="0" normalizeH="0" noProof="0" dirty="0" err="1">
                <a:ln>
                  <a:noFill/>
                </a:ln>
                <a:solidFill>
                  <a:prstClr val="black"/>
                </a:solidFill>
                <a:effectLst/>
                <a:uLnTx/>
                <a:uFillTx/>
                <a:latin typeface="Calibri" panose="020F0502020204030204"/>
                <a:ea typeface="+mn-ea"/>
                <a:cs typeface="+mn-cs"/>
                <a:sym typeface="Wingdings" panose="05000000000000000000" pitchFamily="2" charset="2"/>
              </a:rPr>
              <a:t>Squat</a:t>
            </a: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dirty="0">
                <a:solidFill>
                  <a:prstClr val="black"/>
                </a:solidFill>
                <a:latin typeface="Calibri" panose="020F0502020204030204"/>
                <a:sym typeface="Wingdings" panose="05000000000000000000" pitchFamily="2" charset="2"/>
              </a:rPr>
              <a:t>Führe einen Sprung durch(siehe Video 2)</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1484" y="3846483"/>
            <a:ext cx="600561" cy="600561"/>
          </a:xfrm>
          <a:prstGeom prst="rect">
            <a:avLst/>
          </a:prstGeom>
        </p:spPr>
      </p:pic>
      <p:pic>
        <p:nvPicPr>
          <p:cNvPr id="2" name="video-15885273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37847" y="248829"/>
            <a:ext cx="5493494" cy="3051720"/>
          </a:xfrm>
          <a:prstGeom prst="rect">
            <a:avLst/>
          </a:prstGeom>
        </p:spPr>
      </p:pic>
      <p:pic>
        <p:nvPicPr>
          <p:cNvPr id="3" name="video-1588527316">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37847" y="3533443"/>
            <a:ext cx="5493494" cy="3051720"/>
          </a:xfrm>
          <a:prstGeom prst="rect">
            <a:avLst/>
          </a:prstGeom>
        </p:spPr>
      </p:pic>
    </p:spTree>
    <p:extLst>
      <p:ext uri="{BB962C8B-B14F-4D97-AF65-F5344CB8AC3E}">
        <p14:creationId xmlns:p14="http://schemas.microsoft.com/office/powerpoint/2010/main" val="3071374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872702" y="671691"/>
            <a:ext cx="4671151" cy="56323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rPr>
              <a:t>Dips</a:t>
            </a:r>
          </a:p>
          <a:p>
            <a:pPr marR="0" lvl="0" algn="l" defTabSz="914400" rtl="0" eaLnBrk="1" fontAlgn="auto" latinLnBrk="0" hangingPunct="1">
              <a:lnSpc>
                <a:spcPct val="100000"/>
              </a:lnSpc>
              <a:spcBef>
                <a:spcPts val="0"/>
              </a:spcBef>
              <a:spcAft>
                <a:spcPts val="0"/>
              </a:spcAft>
              <a:buClrTx/>
              <a:buSzTx/>
              <a:tabLst/>
              <a:defRPr/>
            </a:pPr>
            <a:endParaRPr lang="de-DE"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Die Ellenbogen schauen nach hinten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dirty="0">
                <a:solidFill>
                  <a:prstClr val="black"/>
                </a:solidFill>
                <a:latin typeface="Calibri" panose="020F0502020204030204"/>
              </a:rPr>
              <a:t>Führe die Bewegung langsam durch!</a:t>
            </a: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rPr>
              <a:t>Zu leicht?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dirty="0">
                <a:solidFill>
                  <a:prstClr val="black"/>
                </a:solidFill>
                <a:latin typeface="Calibri" panose="020F0502020204030204"/>
                <a:sym typeface="Wingdings" panose="05000000000000000000" pitchFamily="2" charset="2"/>
              </a:rPr>
              <a:t>Wandere mit den Füßen weiter vom Po weg!</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rPr>
              <a:t>Zu schwer?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lang="de-DE" dirty="0">
                <a:solidFill>
                  <a:prstClr val="black"/>
                </a:solidFill>
                <a:latin typeface="Calibri" panose="020F0502020204030204"/>
                <a:sym typeface="Wingdings" panose="05000000000000000000" pitchFamily="2" charset="2"/>
              </a:rPr>
              <a:t>Gehe mit den Füßen näher an den Po!</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9702" y="3187565"/>
            <a:ext cx="600561" cy="600561"/>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064444" y="5399118"/>
            <a:ext cx="525819" cy="525819"/>
          </a:xfrm>
          <a:prstGeom prst="rect">
            <a:avLst/>
          </a:prstGeom>
        </p:spPr>
      </p:pic>
      <p:pic>
        <p:nvPicPr>
          <p:cNvPr id="7" name="Di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1841" y="1793966"/>
            <a:ext cx="5621192" cy="3122658"/>
          </a:xfrm>
          <a:prstGeom prst="rect">
            <a:avLst/>
          </a:prstGeom>
        </p:spPr>
      </p:pic>
    </p:spTree>
    <p:extLst>
      <p:ext uri="{BB962C8B-B14F-4D97-AF65-F5344CB8AC3E}">
        <p14:creationId xmlns:p14="http://schemas.microsoft.com/office/powerpoint/2010/main" val="1303849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872702" y="671691"/>
            <a:ext cx="6120137" cy="59093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u="sng" dirty="0">
                <a:solidFill>
                  <a:srgbClr val="5B9BD5">
                    <a:lumMod val="50000"/>
                  </a:srgbClr>
                </a:solidFill>
                <a:latin typeface="Calibri" panose="020F0502020204030204"/>
              </a:rPr>
              <a:t>Beinheben: Bauch</a:t>
            </a:r>
            <a:endParaRPr kumimoji="0" lang="de-DE" sz="18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de-DE"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strike="noStrike" kern="1200" cap="none" spc="0" normalizeH="0" noProof="0" dirty="0">
                <a:ln>
                  <a:noFill/>
                </a:ln>
                <a:solidFill>
                  <a:prstClr val="black"/>
                </a:solidFill>
                <a:effectLst/>
                <a:uLnTx/>
                <a:uFillTx/>
                <a:latin typeface="Calibri" panose="020F0502020204030204"/>
              </a:rPr>
              <a:t>Strecke deine Beine gerade nach oben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baseline="0" dirty="0">
                <a:solidFill>
                  <a:prstClr val="black"/>
                </a:solidFill>
                <a:latin typeface="Calibri" panose="020F0502020204030204"/>
              </a:rPr>
              <a:t>Bewege die gestreckten Beine langsam und kontrolliert</a:t>
            </a:r>
            <a:br>
              <a:rPr lang="de-DE" baseline="0" dirty="0">
                <a:solidFill>
                  <a:prstClr val="black"/>
                </a:solidFill>
                <a:latin typeface="Calibri" panose="020F0502020204030204"/>
              </a:rPr>
            </a:br>
            <a:r>
              <a:rPr lang="de-DE" baseline="0" dirty="0">
                <a:solidFill>
                  <a:prstClr val="black"/>
                </a:solidFill>
                <a:latin typeface="Calibri" panose="020F0502020204030204"/>
              </a:rPr>
              <a:t>nach</a:t>
            </a:r>
            <a:r>
              <a:rPr lang="de-DE" dirty="0">
                <a:solidFill>
                  <a:prstClr val="black"/>
                </a:solidFill>
                <a:latin typeface="Calibri" panose="020F0502020204030204"/>
              </a:rPr>
              <a:t> unten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strike="noStrike" kern="1200" cap="none" spc="0" normalizeH="0" baseline="0" noProof="0" dirty="0">
                <a:ln>
                  <a:noFill/>
                </a:ln>
                <a:solidFill>
                  <a:prstClr val="black"/>
                </a:solidFill>
                <a:effectLst/>
                <a:uLnTx/>
                <a:uFillTx/>
                <a:latin typeface="Calibri" panose="020F0502020204030204"/>
              </a:rPr>
              <a:t>Achte</a:t>
            </a:r>
            <a:r>
              <a:rPr kumimoji="0" lang="de-DE" sz="1800" b="0" i="0" strike="noStrike" kern="1200" cap="none" spc="0" normalizeH="0" noProof="0" dirty="0">
                <a:ln>
                  <a:noFill/>
                </a:ln>
                <a:solidFill>
                  <a:prstClr val="black"/>
                </a:solidFill>
                <a:effectLst/>
                <a:uLnTx/>
                <a:uFillTx/>
                <a:latin typeface="Calibri" panose="020F0502020204030204"/>
              </a:rPr>
              <a:t> darauf, nur so weit zu gehen, wie dein unterer Rücken</a:t>
            </a:r>
            <a:br>
              <a:rPr kumimoji="0" lang="de-DE" sz="1800" b="0" i="0" strike="noStrike" kern="1200" cap="none" spc="0" normalizeH="0" noProof="0" dirty="0">
                <a:ln>
                  <a:noFill/>
                </a:ln>
                <a:solidFill>
                  <a:prstClr val="black"/>
                </a:solidFill>
                <a:effectLst/>
                <a:uLnTx/>
                <a:uFillTx/>
                <a:latin typeface="Calibri" panose="020F0502020204030204"/>
              </a:rPr>
            </a:br>
            <a:r>
              <a:rPr kumimoji="0" lang="de-DE" sz="1800" b="0" i="0" strike="noStrike" kern="1200" cap="none" spc="0" normalizeH="0" noProof="0" dirty="0">
                <a:ln>
                  <a:noFill/>
                </a:ln>
                <a:solidFill>
                  <a:prstClr val="black"/>
                </a:solidFill>
                <a:effectLst/>
                <a:uLnTx/>
                <a:uFillTx/>
                <a:latin typeface="Calibri" panose="020F0502020204030204"/>
              </a:rPr>
              <a:t>am Boden bleibt!</a:t>
            </a:r>
            <a:endParaRPr kumimoji="0" lang="de-DE" sz="1800" b="0" i="0"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rPr>
              <a:t>Zu leicht?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dirty="0">
                <a:solidFill>
                  <a:prstClr val="black"/>
                </a:solidFill>
                <a:latin typeface="Calibri" panose="020F0502020204030204"/>
                <a:sym typeface="Wingdings" panose="05000000000000000000" pitchFamily="2" charset="2"/>
              </a:rPr>
              <a:t>Bewege die gestreckten Beine weiter nach unten</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rPr>
              <a:t>Zu schwer?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lang="de-DE" dirty="0">
                <a:solidFill>
                  <a:prstClr val="black"/>
                </a:solidFill>
                <a:latin typeface="Calibri" panose="020F0502020204030204"/>
                <a:sym typeface="Wingdings" panose="05000000000000000000" pitchFamily="2" charset="2"/>
              </a:rPr>
              <a:t>Bewege die gestreckten Beine nicht so weit nach unten</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7067" y="3442381"/>
            <a:ext cx="600561" cy="600561"/>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064444" y="5616832"/>
            <a:ext cx="525819" cy="525819"/>
          </a:xfrm>
          <a:prstGeom prst="rect">
            <a:avLst/>
          </a:prstGeom>
        </p:spPr>
      </p:pic>
      <p:pic>
        <p:nvPicPr>
          <p:cNvPr id="2" name="video-15885293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0958" y="1976846"/>
            <a:ext cx="5276308" cy="2931070"/>
          </a:xfrm>
          <a:prstGeom prst="rect">
            <a:avLst/>
          </a:prstGeom>
        </p:spPr>
      </p:pic>
    </p:spTree>
    <p:extLst>
      <p:ext uri="{BB962C8B-B14F-4D97-AF65-F5344CB8AC3E}">
        <p14:creationId xmlns:p14="http://schemas.microsoft.com/office/powerpoint/2010/main" val="3988283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5803033" y="455561"/>
            <a:ext cx="6265818" cy="59093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sng"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Crunch</a:t>
            </a:r>
            <a:endParaRPr kumimoji="0" lang="de-DE" sz="18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de-DE"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Nimm deine Hände an die Schläfe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dirty="0">
                <a:solidFill>
                  <a:prstClr val="black"/>
                </a:solidFill>
                <a:latin typeface="Calibri" panose="020F0502020204030204"/>
              </a:rPr>
              <a:t>Lasse die Ellenbogen immer zur Seite zeigen, nie nach vorne!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dirty="0">
                <a:solidFill>
                  <a:prstClr val="black"/>
                </a:solidFill>
                <a:latin typeface="Calibri" panose="020F0502020204030204"/>
              </a:rPr>
              <a:t>Führe nur kleine Bewegungen nach vorne oben aus und lasse </a:t>
            </a:r>
            <a:br>
              <a:rPr lang="de-DE" dirty="0">
                <a:solidFill>
                  <a:prstClr val="black"/>
                </a:solidFill>
                <a:latin typeface="Calibri" panose="020F0502020204030204"/>
              </a:rPr>
            </a:br>
            <a:r>
              <a:rPr lang="de-DE" dirty="0">
                <a:solidFill>
                  <a:prstClr val="black"/>
                </a:solidFill>
                <a:latin typeface="Calibri" panose="020F0502020204030204"/>
              </a:rPr>
              <a:t>deinen unteren Rücken stets am Boden</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rPr>
              <a:t>Zu leicht?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dirty="0">
                <a:solidFill>
                  <a:prstClr val="black"/>
                </a:solidFill>
                <a:latin typeface="Calibri" panose="020F0502020204030204"/>
                <a:sym typeface="Wingdings" panose="05000000000000000000" pitchFamily="2" charset="2"/>
              </a:rPr>
              <a:t>Hebe deine Beine im 90 Grad Winkel an</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3635" y="3247015"/>
            <a:ext cx="600561" cy="600561"/>
          </a:xfrm>
          <a:prstGeom prst="rect">
            <a:avLst/>
          </a:prstGeom>
        </p:spPr>
      </p:pic>
      <p:pic>
        <p:nvPicPr>
          <p:cNvPr id="5" name="video-158852932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2930" y="1942011"/>
            <a:ext cx="5480103" cy="3044281"/>
          </a:xfrm>
          <a:prstGeom prst="rect">
            <a:avLst/>
          </a:prstGeom>
        </p:spPr>
      </p:pic>
    </p:spTree>
    <p:extLst>
      <p:ext uri="{BB962C8B-B14F-4D97-AF65-F5344CB8AC3E}">
        <p14:creationId xmlns:p14="http://schemas.microsoft.com/office/powerpoint/2010/main" val="3818371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960120" y="1285693"/>
            <a:ext cx="10515600" cy="4351338"/>
          </a:xfrm>
        </p:spPr>
        <p:txBody>
          <a:bodyPr>
            <a:normAutofit fontScale="62500" lnSpcReduction="20000"/>
          </a:bodyPr>
          <a:lstStyle/>
          <a:p>
            <a:pPr marL="0" indent="0">
              <a:buNone/>
            </a:pPr>
            <a:r>
              <a:rPr lang="de-DE" sz="10000" dirty="0"/>
              <a:t>Ganz viel Spaß beim Ausprobieren!! Und Frohe </a:t>
            </a:r>
            <a:r>
              <a:rPr lang="de-DE" sz="10000" dirty="0" err="1"/>
              <a:t>Weihnachteb</a:t>
            </a:r>
            <a:r>
              <a:rPr lang="de-DE" sz="10000" dirty="0"/>
              <a:t>, eure Frau Maier</a:t>
            </a:r>
          </a:p>
        </p:txBody>
      </p:sp>
    </p:spTree>
    <p:extLst>
      <p:ext uri="{BB962C8B-B14F-4D97-AF65-F5344CB8AC3E}">
        <p14:creationId xmlns:p14="http://schemas.microsoft.com/office/powerpoint/2010/main" val="2769639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309412" y="6542554"/>
            <a:ext cx="3388529" cy="315446"/>
          </a:xfrm>
        </p:spPr>
        <p:txBody>
          <a:bodyPr>
            <a:normAutofit/>
          </a:bodyPr>
          <a:lstStyle/>
          <a:p>
            <a:r>
              <a:rPr lang="de-DE" sz="1200" dirty="0"/>
              <a:t>Nach Bernhard </a:t>
            </a:r>
            <a:r>
              <a:rPr lang="de-DE" sz="1200" dirty="0" err="1"/>
              <a:t>Heilgemeir</a:t>
            </a:r>
            <a:endParaRPr lang="de-DE" sz="1200" dirty="0"/>
          </a:p>
        </p:txBody>
      </p:sp>
      <p:sp>
        <p:nvSpPr>
          <p:cNvPr id="3" name="Inhaltsplatzhalter 2"/>
          <p:cNvSpPr>
            <a:spLocks noGrp="1"/>
          </p:cNvSpPr>
          <p:nvPr>
            <p:ph idx="1"/>
          </p:nvPr>
        </p:nvSpPr>
        <p:spPr>
          <a:xfrm>
            <a:off x="755712" y="401217"/>
            <a:ext cx="8596668" cy="4995712"/>
          </a:xfrm>
        </p:spPr>
        <p:txBody>
          <a:bodyPr>
            <a:normAutofit fontScale="70000" lnSpcReduction="20000"/>
          </a:bodyPr>
          <a:lstStyle/>
          <a:p>
            <a:r>
              <a:rPr lang="de-DE" dirty="0">
                <a:latin typeface="Abadi" panose="020B0604020104020204" pitchFamily="34" charset="0"/>
              </a:rPr>
              <a:t>Obwohl ihr mittlerweile in die Schule gehen dürft, findet der Sportunterricht draußen oder mit Maske statt.</a:t>
            </a:r>
          </a:p>
          <a:p>
            <a:pPr marL="0" indent="0">
              <a:buNone/>
            </a:pPr>
            <a:r>
              <a:rPr lang="de-DE" dirty="0">
                <a:latin typeface="Abadi" panose="020B0604020104020204" pitchFamily="34" charset="0"/>
              </a:rPr>
              <a:t>	Damit ihr selbst zu Hause zusätzlich sportlich aktiv sein könnt, habe ich mir ein 	Programm für euch überlegt! Und ihr wisst ja – Sport stärkt euer Immunsystem!</a:t>
            </a:r>
          </a:p>
          <a:p>
            <a:pPr marL="0" indent="0">
              <a:buNone/>
            </a:pPr>
            <a:endParaRPr lang="de-DE" dirty="0">
              <a:latin typeface="Abadi" panose="020B0604020104020204" pitchFamily="34" charset="0"/>
            </a:endParaRPr>
          </a:p>
          <a:p>
            <a:pPr marL="0" indent="0">
              <a:buNone/>
            </a:pPr>
            <a:r>
              <a:rPr lang="de-DE" dirty="0">
                <a:latin typeface="Abadi" panose="020B0604020104020204" pitchFamily="34" charset="0"/>
              </a:rPr>
              <a:t>Für jeden Buchstaben im Alphabet, gibt es verschiedene Übungsaufgaben. Ihr könnt euren Namen oder auch Botschaften an Klassenkameraden aufnehmen und euch gleichzeitig sportlich betätigen und eure Fitness verbessern! Besonders schön wäre es, wenn ihr Merry X-Mas oder Frohe Weihnachten in Form eines Workouts aufnehmt! </a:t>
            </a:r>
          </a:p>
          <a:p>
            <a:pPr marL="0" indent="0">
              <a:buNone/>
            </a:pPr>
            <a:r>
              <a:rPr lang="de-DE" dirty="0">
                <a:latin typeface="Abadi" panose="020B0604020104020204" pitchFamily="34" charset="0"/>
              </a:rPr>
              <a:t>„Auf geht’s, viel Spaß!</a:t>
            </a:r>
          </a:p>
          <a:p>
            <a:endParaRPr lang="de-DE" dirty="0">
              <a:latin typeface="Abadi" panose="020B0604020104020204" pitchFamily="34" charset="0"/>
            </a:endParaRPr>
          </a:p>
          <a:p>
            <a:endParaRPr lang="de-DE" dirty="0">
              <a:latin typeface="Abadi" panose="020B0604020104020204" pitchFamily="34" charset="0"/>
            </a:endParaRPr>
          </a:p>
          <a:p>
            <a:endParaRPr lang="de-DE" dirty="0">
              <a:latin typeface="Abadi" panose="020B0604020104020204" pitchFamily="34" charset="0"/>
            </a:endParaRPr>
          </a:p>
          <a:p>
            <a:r>
              <a:rPr lang="de-DE" dirty="0">
                <a:latin typeface="Abadi" panose="020B0604020104020204" pitchFamily="34" charset="0"/>
              </a:rPr>
              <a:t>PS: Wer mir ein Video mit seiner Botschaft schickt, bekommt eine Video-Botschaft zurück! ;-)</a:t>
            </a:r>
          </a:p>
          <a:p>
            <a:endParaRPr lang="de-DE" dirty="0"/>
          </a:p>
        </p:txBody>
      </p:sp>
      <p:sp>
        <p:nvSpPr>
          <p:cNvPr id="5" name="Textfeld 4"/>
          <p:cNvSpPr txBox="1"/>
          <p:nvPr/>
        </p:nvSpPr>
        <p:spPr>
          <a:xfrm>
            <a:off x="8917577" y="6348549"/>
            <a:ext cx="2427549" cy="461665"/>
          </a:xfrm>
          <a:prstGeom prst="rect">
            <a:avLst/>
          </a:prstGeom>
          <a:noFill/>
        </p:spPr>
        <p:txBody>
          <a:bodyPr wrap="square" rtlCol="0">
            <a:spAutoFit/>
          </a:bodyPr>
          <a:lstStyle/>
          <a:p>
            <a:r>
              <a:rPr lang="de-DE" sz="1200" dirty="0"/>
              <a:t>In Anlehnung an Bernhard </a:t>
            </a:r>
            <a:r>
              <a:rPr lang="de-DE" sz="1200" dirty="0" err="1"/>
              <a:t>Heilgemeir</a:t>
            </a:r>
            <a:r>
              <a:rPr lang="de-DE" sz="1200" dirty="0"/>
              <a:t> </a:t>
            </a:r>
          </a:p>
        </p:txBody>
      </p:sp>
    </p:spTree>
    <p:extLst>
      <p:ext uri="{BB962C8B-B14F-4D97-AF65-F5344CB8AC3E}">
        <p14:creationId xmlns:p14="http://schemas.microsoft.com/office/powerpoint/2010/main" val="1105888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334" y="235132"/>
            <a:ext cx="8596668" cy="1320800"/>
          </a:xfrm>
        </p:spPr>
        <p:txBody>
          <a:bodyPr/>
          <a:lstStyle/>
          <a:p>
            <a:r>
              <a:rPr lang="de-DE" dirty="0"/>
              <a:t>Das Fitness-ABC</a:t>
            </a:r>
          </a:p>
        </p:txBody>
      </p:sp>
      <p:sp>
        <p:nvSpPr>
          <p:cNvPr id="3" name="Inhaltsplatzhalter 2"/>
          <p:cNvSpPr>
            <a:spLocks noGrp="1"/>
          </p:cNvSpPr>
          <p:nvPr>
            <p:ph idx="1"/>
          </p:nvPr>
        </p:nvSpPr>
        <p:spPr>
          <a:xfrm>
            <a:off x="1955628" y="1464905"/>
            <a:ext cx="5418666" cy="5311399"/>
          </a:xfrm>
        </p:spPr>
        <p:txBody>
          <a:bodyPr>
            <a:normAutofit fontScale="92500" lnSpcReduction="20000"/>
          </a:bodyPr>
          <a:lstStyle/>
          <a:p>
            <a:r>
              <a:rPr lang="de-DE" sz="1800" b="1" dirty="0">
                <a:latin typeface="Abadi" panose="020B0604020104020204" pitchFamily="34" charset="0"/>
              </a:rPr>
              <a:t>A: </a:t>
            </a:r>
            <a:r>
              <a:rPr lang="de-DE" sz="1800" dirty="0">
                <a:latin typeface="Abadi" panose="020B0604020104020204" pitchFamily="34" charset="0"/>
              </a:rPr>
              <a:t>30 </a:t>
            </a:r>
            <a:r>
              <a:rPr lang="de-DE" sz="1800" dirty="0" err="1">
                <a:latin typeface="Abadi" panose="020B0604020104020204" pitchFamily="34" charset="0"/>
              </a:rPr>
              <a:t>Jumping</a:t>
            </a:r>
            <a:r>
              <a:rPr lang="de-DE" sz="1800" dirty="0">
                <a:latin typeface="Abadi" panose="020B0604020104020204" pitchFamily="34" charset="0"/>
              </a:rPr>
              <a:t> Jacks</a:t>
            </a:r>
            <a:endParaRPr lang="de-DE" sz="1800" b="1" dirty="0">
              <a:latin typeface="Abadi" panose="020B0604020104020204" pitchFamily="34" charset="0"/>
            </a:endParaRPr>
          </a:p>
          <a:p>
            <a:r>
              <a:rPr lang="de-DE" sz="1800" b="1" dirty="0">
                <a:latin typeface="Abadi" panose="020B0604020104020204" pitchFamily="34" charset="0"/>
              </a:rPr>
              <a:t>B: </a:t>
            </a:r>
            <a:r>
              <a:rPr lang="de-DE" sz="1800" dirty="0">
                <a:latin typeface="Abadi" panose="020B0604020104020204" pitchFamily="34" charset="0"/>
              </a:rPr>
              <a:t>20 </a:t>
            </a:r>
            <a:r>
              <a:rPr lang="de-DE" sz="1800" dirty="0" err="1">
                <a:latin typeface="Abadi" panose="020B0604020104020204" pitchFamily="34" charset="0"/>
              </a:rPr>
              <a:t>Crunches</a:t>
            </a:r>
            <a:endParaRPr lang="de-DE" sz="1800" dirty="0">
              <a:latin typeface="Abadi" panose="020B0604020104020204" pitchFamily="34" charset="0"/>
            </a:endParaRPr>
          </a:p>
          <a:p>
            <a:r>
              <a:rPr lang="de-DE" sz="1800" b="1" dirty="0">
                <a:latin typeface="Abadi" panose="020B0604020104020204" pitchFamily="34" charset="0"/>
              </a:rPr>
              <a:t>C: </a:t>
            </a:r>
            <a:r>
              <a:rPr lang="de-DE" sz="1800" dirty="0">
                <a:latin typeface="Abadi" panose="020B0604020104020204" pitchFamily="34" charset="0"/>
              </a:rPr>
              <a:t>30 </a:t>
            </a:r>
            <a:r>
              <a:rPr lang="de-DE" sz="1800" dirty="0" err="1">
                <a:latin typeface="Abadi" panose="020B0604020104020204" pitchFamily="34" charset="0"/>
              </a:rPr>
              <a:t>Squats</a:t>
            </a:r>
            <a:endParaRPr lang="de-DE" sz="1800" b="1" dirty="0">
              <a:latin typeface="Abadi" panose="020B0604020104020204" pitchFamily="34" charset="0"/>
            </a:endParaRPr>
          </a:p>
          <a:p>
            <a:r>
              <a:rPr lang="de-DE" sz="1800" b="1" dirty="0">
                <a:latin typeface="Abadi" panose="020B0604020104020204" pitchFamily="34" charset="0"/>
              </a:rPr>
              <a:t>D: </a:t>
            </a:r>
            <a:r>
              <a:rPr lang="de-DE" sz="1800" dirty="0">
                <a:latin typeface="Abadi" panose="020B0604020104020204" pitchFamily="34" charset="0"/>
              </a:rPr>
              <a:t>15 Push-</a:t>
            </a:r>
            <a:r>
              <a:rPr lang="de-DE" sz="1800" dirty="0" err="1">
                <a:latin typeface="Abadi" panose="020B0604020104020204" pitchFamily="34" charset="0"/>
              </a:rPr>
              <a:t>ups</a:t>
            </a:r>
            <a:endParaRPr lang="de-DE" sz="1800" b="1" dirty="0">
              <a:latin typeface="Abadi" panose="020B0604020104020204" pitchFamily="34" charset="0"/>
            </a:endParaRPr>
          </a:p>
          <a:p>
            <a:r>
              <a:rPr lang="de-DE" sz="1800" b="1" dirty="0">
                <a:latin typeface="Abadi" panose="020B0604020104020204" pitchFamily="34" charset="0"/>
              </a:rPr>
              <a:t>E: </a:t>
            </a:r>
            <a:r>
              <a:rPr lang="de-DE" sz="1800" dirty="0">
                <a:latin typeface="Abadi" panose="020B0604020104020204" pitchFamily="34" charset="0"/>
              </a:rPr>
              <a:t>30 Sek. Wall-</a:t>
            </a:r>
            <a:r>
              <a:rPr lang="de-DE" sz="1800" dirty="0" err="1">
                <a:latin typeface="Abadi" panose="020B0604020104020204" pitchFamily="34" charset="0"/>
              </a:rPr>
              <a:t>Sit</a:t>
            </a:r>
            <a:endParaRPr lang="de-DE" sz="1800" dirty="0">
              <a:latin typeface="Abadi" panose="020B0604020104020204" pitchFamily="34" charset="0"/>
            </a:endParaRPr>
          </a:p>
          <a:p>
            <a:r>
              <a:rPr lang="de-DE" sz="1800" b="1" dirty="0">
                <a:latin typeface="Abadi" panose="020B0604020104020204" pitchFamily="34" charset="0"/>
              </a:rPr>
              <a:t>F: </a:t>
            </a:r>
            <a:r>
              <a:rPr lang="de-DE" sz="1800" dirty="0">
                <a:latin typeface="Abadi" panose="020B0604020104020204" pitchFamily="34" charset="0"/>
              </a:rPr>
              <a:t>5 </a:t>
            </a:r>
            <a:r>
              <a:rPr lang="de-DE" sz="1800" dirty="0" err="1">
                <a:latin typeface="Abadi" panose="020B0604020104020204" pitchFamily="34" charset="0"/>
              </a:rPr>
              <a:t>Burpees</a:t>
            </a:r>
            <a:endParaRPr lang="de-DE" sz="1800" b="1" dirty="0">
              <a:latin typeface="Abadi" panose="020B0604020104020204" pitchFamily="34" charset="0"/>
            </a:endParaRPr>
          </a:p>
          <a:p>
            <a:r>
              <a:rPr lang="de-DE" sz="1800" b="1" dirty="0">
                <a:latin typeface="Abadi" panose="020B0604020104020204" pitchFamily="34" charset="0"/>
              </a:rPr>
              <a:t>G: </a:t>
            </a:r>
            <a:r>
              <a:rPr lang="de-DE" sz="1800" dirty="0">
                <a:latin typeface="Abadi" panose="020B0604020104020204" pitchFamily="34" charset="0"/>
              </a:rPr>
              <a:t>10 Jump </a:t>
            </a:r>
            <a:r>
              <a:rPr lang="de-DE" sz="1800" dirty="0" err="1">
                <a:latin typeface="Abadi" panose="020B0604020104020204" pitchFamily="34" charset="0"/>
              </a:rPr>
              <a:t>Squats</a:t>
            </a:r>
            <a:endParaRPr lang="de-DE" sz="1800" b="1" dirty="0">
              <a:latin typeface="Abadi" panose="020B0604020104020204" pitchFamily="34" charset="0"/>
            </a:endParaRPr>
          </a:p>
          <a:p>
            <a:r>
              <a:rPr lang="de-DE" sz="1800" b="1" dirty="0">
                <a:latin typeface="Abadi" panose="020B0604020104020204" pitchFamily="34" charset="0"/>
              </a:rPr>
              <a:t>H: </a:t>
            </a:r>
            <a:r>
              <a:rPr lang="de-DE" sz="1800" dirty="0">
                <a:latin typeface="Abadi" panose="020B0604020104020204" pitchFamily="34" charset="0"/>
              </a:rPr>
              <a:t>1 Min. Plank</a:t>
            </a:r>
            <a:endParaRPr lang="de-DE" sz="1800" b="1" dirty="0">
              <a:latin typeface="Abadi" panose="020B0604020104020204" pitchFamily="34" charset="0"/>
            </a:endParaRPr>
          </a:p>
          <a:p>
            <a:r>
              <a:rPr lang="de-DE" sz="1800" b="1" dirty="0">
                <a:latin typeface="Abadi" panose="020B0604020104020204" pitchFamily="34" charset="0"/>
              </a:rPr>
              <a:t>I: </a:t>
            </a:r>
            <a:r>
              <a:rPr lang="de-DE" sz="1800" dirty="0">
                <a:latin typeface="Abadi" panose="020B0604020104020204" pitchFamily="34" charset="0"/>
              </a:rPr>
              <a:t>30 Sek. </a:t>
            </a:r>
            <a:r>
              <a:rPr lang="de-DE" sz="1800" dirty="0" err="1">
                <a:latin typeface="Abadi" panose="020B0604020104020204" pitchFamily="34" charset="0"/>
              </a:rPr>
              <a:t>Seitplank</a:t>
            </a:r>
            <a:r>
              <a:rPr lang="de-DE" sz="1800" dirty="0">
                <a:latin typeface="Abadi" panose="020B0604020104020204" pitchFamily="34" charset="0"/>
              </a:rPr>
              <a:t> links, 30 Sek. </a:t>
            </a:r>
            <a:r>
              <a:rPr lang="de-DE" sz="1800" dirty="0" err="1">
                <a:latin typeface="Abadi" panose="020B0604020104020204" pitchFamily="34" charset="0"/>
              </a:rPr>
              <a:t>Seitplank</a:t>
            </a:r>
            <a:r>
              <a:rPr lang="de-DE" sz="1800" dirty="0">
                <a:latin typeface="Abadi" panose="020B0604020104020204" pitchFamily="34" charset="0"/>
              </a:rPr>
              <a:t> rechts</a:t>
            </a:r>
            <a:endParaRPr lang="de-DE" sz="1800" b="1" dirty="0">
              <a:latin typeface="Abadi" panose="020B0604020104020204" pitchFamily="34" charset="0"/>
            </a:endParaRPr>
          </a:p>
          <a:p>
            <a:r>
              <a:rPr lang="de-DE" sz="1800" b="1" dirty="0">
                <a:latin typeface="Abadi" panose="020B0604020104020204" pitchFamily="34" charset="0"/>
              </a:rPr>
              <a:t>J: </a:t>
            </a:r>
            <a:r>
              <a:rPr lang="de-DE" sz="1800" dirty="0">
                <a:latin typeface="Abadi" panose="020B0604020104020204" pitchFamily="34" charset="0"/>
              </a:rPr>
              <a:t>20 </a:t>
            </a:r>
            <a:r>
              <a:rPr lang="de-DE" sz="1800" dirty="0" err="1">
                <a:latin typeface="Abadi" panose="020B0604020104020204" pitchFamily="34" charset="0"/>
              </a:rPr>
              <a:t>Russian</a:t>
            </a:r>
            <a:r>
              <a:rPr lang="de-DE" sz="1800" dirty="0">
                <a:latin typeface="Abadi" panose="020B0604020104020204" pitchFamily="34" charset="0"/>
              </a:rPr>
              <a:t> Twist</a:t>
            </a:r>
            <a:endParaRPr lang="de-DE" sz="1800" b="1" dirty="0">
              <a:latin typeface="Abadi" panose="020B0604020104020204" pitchFamily="34" charset="0"/>
            </a:endParaRPr>
          </a:p>
          <a:p>
            <a:r>
              <a:rPr lang="de-DE" sz="1800" b="1" dirty="0">
                <a:latin typeface="Abadi" panose="020B0604020104020204" pitchFamily="34" charset="0"/>
              </a:rPr>
              <a:t>K: </a:t>
            </a:r>
            <a:r>
              <a:rPr lang="de-DE" sz="1800" dirty="0">
                <a:latin typeface="Abadi" panose="020B0604020104020204" pitchFamily="34" charset="0"/>
              </a:rPr>
              <a:t>50 </a:t>
            </a:r>
            <a:r>
              <a:rPr lang="de-DE" sz="1800" dirty="0" err="1">
                <a:latin typeface="Abadi" panose="020B0604020104020204" pitchFamily="34" charset="0"/>
              </a:rPr>
              <a:t>Jumping</a:t>
            </a:r>
            <a:r>
              <a:rPr lang="de-DE" sz="1800" dirty="0">
                <a:latin typeface="Abadi" panose="020B0604020104020204" pitchFamily="34" charset="0"/>
              </a:rPr>
              <a:t> Jacks</a:t>
            </a:r>
            <a:endParaRPr lang="de-DE" sz="1800" b="1" dirty="0">
              <a:latin typeface="Abadi" panose="020B0604020104020204" pitchFamily="34" charset="0"/>
            </a:endParaRPr>
          </a:p>
          <a:p>
            <a:r>
              <a:rPr lang="de-DE" sz="1800" b="1" dirty="0">
                <a:latin typeface="Abadi" panose="020B0604020104020204" pitchFamily="34" charset="0"/>
              </a:rPr>
              <a:t>L: </a:t>
            </a:r>
            <a:r>
              <a:rPr lang="de-DE" sz="1800" dirty="0">
                <a:latin typeface="Abadi" panose="020B0604020104020204" pitchFamily="34" charset="0"/>
              </a:rPr>
              <a:t>10 Push-</a:t>
            </a:r>
            <a:r>
              <a:rPr lang="de-DE" sz="1800" dirty="0" err="1">
                <a:latin typeface="Abadi" panose="020B0604020104020204" pitchFamily="34" charset="0"/>
              </a:rPr>
              <a:t>ups</a:t>
            </a:r>
            <a:endParaRPr lang="de-DE" sz="1800" b="1" dirty="0">
              <a:latin typeface="Abadi" panose="020B0604020104020204" pitchFamily="34" charset="0"/>
            </a:endParaRPr>
          </a:p>
          <a:p>
            <a:r>
              <a:rPr lang="de-DE" sz="1800" b="1" dirty="0">
                <a:latin typeface="Abadi" panose="020B0604020104020204" pitchFamily="34" charset="0"/>
              </a:rPr>
              <a:t>M: </a:t>
            </a:r>
            <a:r>
              <a:rPr lang="de-DE" sz="1800" dirty="0">
                <a:latin typeface="Abadi" panose="020B0604020104020204" pitchFamily="34" charset="0"/>
              </a:rPr>
              <a:t>10 </a:t>
            </a:r>
            <a:r>
              <a:rPr lang="de-DE" sz="1800" dirty="0" err="1">
                <a:latin typeface="Abadi" panose="020B0604020104020204" pitchFamily="34" charset="0"/>
              </a:rPr>
              <a:t>Triceps</a:t>
            </a:r>
            <a:r>
              <a:rPr lang="de-DE" sz="1800" dirty="0">
                <a:latin typeface="Abadi" panose="020B0604020104020204" pitchFamily="34" charset="0"/>
              </a:rPr>
              <a:t> Dips</a:t>
            </a:r>
            <a:endParaRPr lang="de-DE" sz="1800" b="1" dirty="0">
              <a:latin typeface="Abadi" panose="020B0604020104020204" pitchFamily="34" charset="0"/>
            </a:endParaRPr>
          </a:p>
          <a:p>
            <a:pPr marL="0" indent="0">
              <a:buNone/>
            </a:pPr>
            <a:endParaRPr lang="de-DE" b="1" dirty="0"/>
          </a:p>
          <a:p>
            <a:endParaRPr lang="de-DE" dirty="0"/>
          </a:p>
        </p:txBody>
      </p:sp>
      <p:sp>
        <p:nvSpPr>
          <p:cNvPr id="6" name="Inhaltsplatzhalter 2"/>
          <p:cNvSpPr txBox="1">
            <a:spLocks/>
          </p:cNvSpPr>
          <p:nvPr/>
        </p:nvSpPr>
        <p:spPr>
          <a:xfrm>
            <a:off x="6777688" y="335695"/>
            <a:ext cx="5492067" cy="603939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e-DE" b="1" dirty="0">
                <a:latin typeface="Abadi" panose="020B0604020104020204" pitchFamily="34" charset="0"/>
              </a:rPr>
              <a:t>N: </a:t>
            </a:r>
            <a:r>
              <a:rPr lang="de-DE" dirty="0">
                <a:latin typeface="Abadi" panose="020B0604020104020204" pitchFamily="34" charset="0"/>
              </a:rPr>
              <a:t>10 </a:t>
            </a:r>
            <a:r>
              <a:rPr lang="de-DE" dirty="0" err="1">
                <a:latin typeface="Abadi" panose="020B0604020104020204" pitchFamily="34" charset="0"/>
              </a:rPr>
              <a:t>Burpees</a:t>
            </a:r>
            <a:endParaRPr lang="de-DE" b="1" dirty="0">
              <a:latin typeface="Abadi" panose="020B0604020104020204" pitchFamily="34" charset="0"/>
            </a:endParaRPr>
          </a:p>
          <a:p>
            <a:r>
              <a:rPr lang="de-DE" b="1" dirty="0">
                <a:latin typeface="Abadi" panose="020B0604020104020204" pitchFamily="34" charset="0"/>
              </a:rPr>
              <a:t>O: </a:t>
            </a:r>
            <a:r>
              <a:rPr lang="de-DE" dirty="0">
                <a:latin typeface="Abadi" panose="020B0604020104020204" pitchFamily="34" charset="0"/>
              </a:rPr>
              <a:t>30 Mountain </a:t>
            </a:r>
            <a:r>
              <a:rPr lang="de-DE" dirty="0" err="1">
                <a:latin typeface="Abadi" panose="020B0604020104020204" pitchFamily="34" charset="0"/>
              </a:rPr>
              <a:t>Climber</a:t>
            </a:r>
            <a:endParaRPr lang="de-DE" dirty="0">
              <a:latin typeface="Abadi" panose="020B0604020104020204" pitchFamily="34" charset="0"/>
            </a:endParaRPr>
          </a:p>
          <a:p>
            <a:r>
              <a:rPr lang="de-DE" b="1" dirty="0">
                <a:latin typeface="Abadi" panose="020B0604020104020204" pitchFamily="34" charset="0"/>
              </a:rPr>
              <a:t>P: </a:t>
            </a:r>
            <a:r>
              <a:rPr lang="de-DE" dirty="0">
                <a:latin typeface="Abadi" panose="020B0604020104020204" pitchFamily="34" charset="0"/>
              </a:rPr>
              <a:t>15 Half </a:t>
            </a:r>
            <a:r>
              <a:rPr lang="de-DE" dirty="0" err="1">
                <a:latin typeface="Abadi" panose="020B0604020104020204" pitchFamily="34" charset="0"/>
              </a:rPr>
              <a:t>Burpees</a:t>
            </a:r>
            <a:endParaRPr lang="de-DE" b="1" dirty="0">
              <a:latin typeface="Abadi" panose="020B0604020104020204" pitchFamily="34" charset="0"/>
            </a:endParaRPr>
          </a:p>
          <a:p>
            <a:r>
              <a:rPr lang="de-DE" b="1" dirty="0">
                <a:latin typeface="Abadi" panose="020B0604020104020204" pitchFamily="34" charset="0"/>
              </a:rPr>
              <a:t>Q: </a:t>
            </a:r>
            <a:r>
              <a:rPr lang="de-DE" dirty="0">
                <a:latin typeface="Abadi" panose="020B0604020104020204" pitchFamily="34" charset="0"/>
              </a:rPr>
              <a:t>20 Beinheben links, 20 Beinheben rechts</a:t>
            </a:r>
          </a:p>
          <a:p>
            <a:r>
              <a:rPr lang="de-DE" b="1" dirty="0">
                <a:latin typeface="Abadi" panose="020B0604020104020204" pitchFamily="34" charset="0"/>
              </a:rPr>
              <a:t>R: </a:t>
            </a:r>
            <a:r>
              <a:rPr lang="de-DE" dirty="0">
                <a:latin typeface="Abadi" panose="020B0604020104020204" pitchFamily="34" charset="0"/>
              </a:rPr>
              <a:t>10 Beinheben Bauch</a:t>
            </a:r>
            <a:endParaRPr lang="de-DE" b="1" dirty="0">
              <a:latin typeface="Abadi" panose="020B0604020104020204" pitchFamily="34" charset="0"/>
            </a:endParaRPr>
          </a:p>
          <a:p>
            <a:r>
              <a:rPr lang="de-DE" b="1" dirty="0">
                <a:latin typeface="Abadi" panose="020B0604020104020204" pitchFamily="34" charset="0"/>
              </a:rPr>
              <a:t>S: </a:t>
            </a:r>
            <a:r>
              <a:rPr lang="de-DE" dirty="0">
                <a:latin typeface="Abadi" panose="020B0604020104020204" pitchFamily="34" charset="0"/>
              </a:rPr>
              <a:t>1 Min. Wall-</a:t>
            </a:r>
            <a:r>
              <a:rPr lang="de-DE" dirty="0" err="1">
                <a:latin typeface="Abadi" panose="020B0604020104020204" pitchFamily="34" charset="0"/>
              </a:rPr>
              <a:t>Sit</a:t>
            </a:r>
            <a:endParaRPr lang="de-DE" b="1" dirty="0">
              <a:latin typeface="Abadi" panose="020B0604020104020204" pitchFamily="34" charset="0"/>
            </a:endParaRPr>
          </a:p>
          <a:p>
            <a:r>
              <a:rPr lang="de-DE" b="1" dirty="0">
                <a:latin typeface="Abadi" panose="020B0604020104020204" pitchFamily="34" charset="0"/>
              </a:rPr>
              <a:t>T: </a:t>
            </a:r>
            <a:r>
              <a:rPr lang="de-DE" dirty="0">
                <a:latin typeface="Abadi" panose="020B0604020104020204" pitchFamily="34" charset="0"/>
              </a:rPr>
              <a:t>15 </a:t>
            </a:r>
            <a:r>
              <a:rPr lang="de-DE" dirty="0" err="1">
                <a:latin typeface="Abadi" panose="020B0604020104020204" pitchFamily="34" charset="0"/>
              </a:rPr>
              <a:t>Crunches</a:t>
            </a:r>
            <a:endParaRPr lang="de-DE" b="1" dirty="0">
              <a:latin typeface="Abadi" panose="020B0604020104020204" pitchFamily="34" charset="0"/>
            </a:endParaRPr>
          </a:p>
          <a:p>
            <a:r>
              <a:rPr lang="de-DE" b="1" dirty="0">
                <a:latin typeface="Abadi" panose="020B0604020104020204" pitchFamily="34" charset="0"/>
              </a:rPr>
              <a:t>U: </a:t>
            </a:r>
            <a:r>
              <a:rPr lang="de-DE" dirty="0">
                <a:latin typeface="Abadi" panose="020B0604020104020204" pitchFamily="34" charset="0"/>
              </a:rPr>
              <a:t>6 </a:t>
            </a:r>
            <a:r>
              <a:rPr lang="de-DE" dirty="0" err="1">
                <a:latin typeface="Abadi" panose="020B0604020104020204" pitchFamily="34" charset="0"/>
              </a:rPr>
              <a:t>Burpees</a:t>
            </a:r>
            <a:endParaRPr lang="de-DE" dirty="0">
              <a:latin typeface="Abadi" panose="020B0604020104020204" pitchFamily="34" charset="0"/>
            </a:endParaRPr>
          </a:p>
          <a:p>
            <a:r>
              <a:rPr lang="de-DE" b="1" dirty="0">
                <a:latin typeface="Abadi" panose="020B0604020104020204" pitchFamily="34" charset="0"/>
              </a:rPr>
              <a:t>V: </a:t>
            </a:r>
            <a:r>
              <a:rPr lang="de-DE" dirty="0">
                <a:latin typeface="Abadi" panose="020B0604020104020204" pitchFamily="34" charset="0"/>
              </a:rPr>
              <a:t>20 </a:t>
            </a:r>
            <a:r>
              <a:rPr lang="de-DE" dirty="0" err="1">
                <a:latin typeface="Abadi" panose="020B0604020104020204" pitchFamily="34" charset="0"/>
              </a:rPr>
              <a:t>Squats</a:t>
            </a:r>
            <a:endParaRPr lang="de-DE" b="1" dirty="0">
              <a:latin typeface="Abadi" panose="020B0604020104020204" pitchFamily="34" charset="0"/>
            </a:endParaRPr>
          </a:p>
          <a:p>
            <a:r>
              <a:rPr lang="de-DE" b="1" dirty="0">
                <a:latin typeface="Abadi" panose="020B0604020104020204" pitchFamily="34" charset="0"/>
              </a:rPr>
              <a:t>W: </a:t>
            </a:r>
            <a:r>
              <a:rPr lang="de-DE" dirty="0">
                <a:latin typeface="Abadi" panose="020B0604020104020204" pitchFamily="34" charset="0"/>
              </a:rPr>
              <a:t>30 </a:t>
            </a:r>
            <a:r>
              <a:rPr lang="de-DE" dirty="0" err="1">
                <a:latin typeface="Abadi" panose="020B0604020104020204" pitchFamily="34" charset="0"/>
              </a:rPr>
              <a:t>Russian</a:t>
            </a:r>
            <a:r>
              <a:rPr lang="de-DE" dirty="0">
                <a:latin typeface="Abadi" panose="020B0604020104020204" pitchFamily="34" charset="0"/>
              </a:rPr>
              <a:t> Twist</a:t>
            </a:r>
            <a:endParaRPr lang="de-DE" b="1" dirty="0">
              <a:latin typeface="Abadi" panose="020B0604020104020204" pitchFamily="34" charset="0"/>
            </a:endParaRPr>
          </a:p>
          <a:p>
            <a:r>
              <a:rPr lang="de-DE" b="1" dirty="0">
                <a:latin typeface="Abadi" panose="020B0604020104020204" pitchFamily="34" charset="0"/>
              </a:rPr>
              <a:t>X: </a:t>
            </a:r>
            <a:r>
              <a:rPr lang="de-DE" dirty="0">
                <a:latin typeface="Abadi" panose="020B0604020104020204" pitchFamily="34" charset="0"/>
              </a:rPr>
              <a:t>40 Jumping Jacks</a:t>
            </a:r>
            <a:endParaRPr lang="de-DE" b="1" dirty="0">
              <a:latin typeface="Abadi" panose="020B0604020104020204" pitchFamily="34" charset="0"/>
            </a:endParaRPr>
          </a:p>
          <a:p>
            <a:r>
              <a:rPr lang="de-DE" b="1" dirty="0">
                <a:latin typeface="Abadi" panose="020B0604020104020204" pitchFamily="34" charset="0"/>
              </a:rPr>
              <a:t>Y: </a:t>
            </a:r>
            <a:r>
              <a:rPr lang="de-DE" dirty="0">
                <a:latin typeface="Abadi" panose="020B0604020104020204" pitchFamily="34" charset="0"/>
              </a:rPr>
              <a:t>5 Beinheben Bauch</a:t>
            </a:r>
            <a:endParaRPr lang="de-DE" b="1" dirty="0">
              <a:latin typeface="Abadi" panose="020B0604020104020204" pitchFamily="34" charset="0"/>
            </a:endParaRPr>
          </a:p>
          <a:p>
            <a:r>
              <a:rPr lang="de-DE" b="1" dirty="0">
                <a:latin typeface="Abadi" panose="020B0604020104020204" pitchFamily="34" charset="0"/>
              </a:rPr>
              <a:t>Z: </a:t>
            </a:r>
            <a:r>
              <a:rPr lang="de-DE" dirty="0">
                <a:latin typeface="Abadi" panose="020B0604020104020204" pitchFamily="34" charset="0"/>
              </a:rPr>
              <a:t>14 </a:t>
            </a:r>
            <a:r>
              <a:rPr lang="de-DE" dirty="0" err="1">
                <a:latin typeface="Abadi" panose="020B0604020104020204" pitchFamily="34" charset="0"/>
              </a:rPr>
              <a:t>Triceps</a:t>
            </a:r>
            <a:r>
              <a:rPr lang="de-DE" dirty="0">
                <a:latin typeface="Abadi" panose="020B0604020104020204" pitchFamily="34" charset="0"/>
              </a:rPr>
              <a:t> Dips</a:t>
            </a:r>
            <a:endParaRPr lang="de-DE" b="1" dirty="0">
              <a:latin typeface="Abadi" panose="020B0604020104020204" pitchFamily="34" charset="0"/>
            </a:endParaRPr>
          </a:p>
          <a:p>
            <a:pPr marL="0" indent="0">
              <a:buFont typeface="Wingdings 3" charset="2"/>
              <a:buNone/>
            </a:pPr>
            <a:endParaRPr lang="de-DE" b="1" dirty="0"/>
          </a:p>
          <a:p>
            <a:endParaRPr lang="de-DE" dirty="0"/>
          </a:p>
        </p:txBody>
      </p:sp>
    </p:spTree>
    <p:extLst>
      <p:ext uri="{BB962C8B-B14F-4D97-AF65-F5344CB8AC3E}">
        <p14:creationId xmlns:p14="http://schemas.microsoft.com/office/powerpoint/2010/main" val="2088044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r>
              <a:rPr lang="de-DE" sz="3000" dirty="0"/>
              <a:t>Im Folgenden findest du Videos und Fotos aller Übungen</a:t>
            </a:r>
          </a:p>
          <a:p>
            <a:r>
              <a:rPr lang="de-DE" sz="3000" dirty="0"/>
              <a:t>Du findest dort auch eine leichtere und schwerere Variante der Übung!</a:t>
            </a:r>
          </a:p>
          <a:p>
            <a:r>
              <a:rPr lang="de-DE" sz="3000" dirty="0"/>
              <a:t>Um das Video anzuschauen bewege den Cursor (die Maus) auf das Foto und drücke auf Play!</a:t>
            </a:r>
          </a:p>
        </p:txBody>
      </p:sp>
    </p:spTree>
    <p:extLst>
      <p:ext uri="{BB962C8B-B14F-4D97-AF65-F5344CB8AC3E}">
        <p14:creationId xmlns:p14="http://schemas.microsoft.com/office/powerpoint/2010/main" val="1962740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3494" y="108631"/>
            <a:ext cx="8596668" cy="1320800"/>
          </a:xfrm>
        </p:spPr>
        <p:txBody>
          <a:bodyPr/>
          <a:lstStyle/>
          <a:p>
            <a:r>
              <a:rPr lang="de-DE" dirty="0"/>
              <a:t>Hier findet ihr noch alle Übungen als Video und Foto!</a:t>
            </a:r>
          </a:p>
        </p:txBody>
      </p:sp>
      <p:pic>
        <p:nvPicPr>
          <p:cNvPr id="4" name="Inhaltsplatzhalt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24815"/>
          <a:stretch/>
        </p:blipFill>
        <p:spPr>
          <a:xfrm>
            <a:off x="1713426" y="1429431"/>
            <a:ext cx="4382574" cy="2472010"/>
          </a:xfrm>
        </p:spPr>
      </p:pic>
      <p:sp>
        <p:nvSpPr>
          <p:cNvPr id="5" name="Textfeld 4"/>
          <p:cNvSpPr txBox="1"/>
          <p:nvPr/>
        </p:nvSpPr>
        <p:spPr>
          <a:xfrm>
            <a:off x="6496102" y="1526995"/>
            <a:ext cx="5068119" cy="3970318"/>
          </a:xfrm>
          <a:prstGeom prst="rect">
            <a:avLst/>
          </a:prstGeom>
          <a:noFill/>
        </p:spPr>
        <p:txBody>
          <a:bodyPr wrap="none" rtlCol="0">
            <a:spAutoFit/>
          </a:bodyPr>
          <a:lstStyle/>
          <a:p>
            <a:r>
              <a:rPr lang="de-DE" b="1" u="sng" dirty="0">
                <a:solidFill>
                  <a:schemeClr val="accent1">
                    <a:lumMod val="50000"/>
                  </a:schemeClr>
                </a:solidFill>
              </a:rPr>
              <a:t>Plank / Unterarmstütz</a:t>
            </a:r>
          </a:p>
          <a:p>
            <a:endParaRPr lang="de-DE" dirty="0"/>
          </a:p>
          <a:p>
            <a:pPr marL="285750" indent="-285750">
              <a:buFontTx/>
              <a:buChar char="-"/>
            </a:pPr>
            <a:r>
              <a:rPr lang="de-DE" dirty="0"/>
              <a:t>Bauchnabel an die Wirbelsäule ziehen</a:t>
            </a:r>
          </a:p>
          <a:p>
            <a:pPr marL="285750" indent="-285750">
              <a:buFontTx/>
              <a:buChar char="-"/>
            </a:pPr>
            <a:r>
              <a:rPr lang="de-DE" dirty="0"/>
              <a:t>Gesäßmuskulatur fest anspannen</a:t>
            </a:r>
          </a:p>
          <a:p>
            <a:pPr marL="285750" indent="-285750">
              <a:buFontTx/>
              <a:buChar char="-"/>
            </a:pPr>
            <a:endParaRPr lang="de-DE" dirty="0"/>
          </a:p>
          <a:p>
            <a:pPr marL="285750" indent="-285750">
              <a:buFontTx/>
              <a:buChar char="-"/>
            </a:pPr>
            <a:endParaRPr lang="de-DE" dirty="0"/>
          </a:p>
          <a:p>
            <a:r>
              <a:rPr lang="de-DE" u="sng" dirty="0"/>
              <a:t>Zu leicht?</a:t>
            </a:r>
          </a:p>
          <a:p>
            <a:pPr marL="285750" indent="-285750">
              <a:buFont typeface="Wingdings" panose="05000000000000000000" pitchFamily="2" charset="2"/>
              <a:buChar char="à"/>
            </a:pPr>
            <a:r>
              <a:rPr lang="de-DE" dirty="0"/>
              <a:t>Wippe mit deinem ganzen Körper vor und zurück</a:t>
            </a:r>
          </a:p>
          <a:p>
            <a:pPr marL="285750" indent="-285750">
              <a:buFont typeface="Wingdings" panose="05000000000000000000" pitchFamily="2" charset="2"/>
              <a:buChar char="à"/>
            </a:pPr>
            <a:r>
              <a:rPr lang="de-DE" dirty="0"/>
              <a:t>Bewege einen Fuß nach oben und zurück</a:t>
            </a:r>
            <a:br>
              <a:rPr lang="de-DE" dirty="0"/>
            </a:br>
            <a:r>
              <a:rPr lang="de-DE" dirty="0"/>
              <a:t>(siehe Video)</a:t>
            </a:r>
          </a:p>
          <a:p>
            <a:endParaRPr lang="de-DE" dirty="0"/>
          </a:p>
          <a:p>
            <a:endParaRPr lang="de-DE" dirty="0"/>
          </a:p>
          <a:p>
            <a:r>
              <a:rPr lang="de-DE" u="sng" dirty="0"/>
              <a:t>Zu schwer?</a:t>
            </a:r>
          </a:p>
          <a:p>
            <a:r>
              <a:rPr lang="de-DE" dirty="0">
                <a:sym typeface="Wingdings" panose="05000000000000000000" pitchFamily="2" charset="2"/>
              </a:rPr>
              <a:t> </a:t>
            </a:r>
            <a:r>
              <a:rPr lang="de-DE" dirty="0"/>
              <a:t>Strecke deine Arme oder gehe auf die Knie</a:t>
            </a:r>
          </a:p>
        </p:txBody>
      </p:sp>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5630" y="2841613"/>
            <a:ext cx="600561" cy="600561"/>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700372" y="4605405"/>
            <a:ext cx="525819" cy="525819"/>
          </a:xfrm>
          <a:prstGeom prst="rect">
            <a:avLst/>
          </a:prstGeom>
        </p:spPr>
      </p:pic>
      <p:pic>
        <p:nvPicPr>
          <p:cNvPr id="9" name="video-15885224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60765" y="3995744"/>
            <a:ext cx="4087895" cy="2270961"/>
          </a:xfrm>
          <a:prstGeom prst="rect">
            <a:avLst/>
          </a:prstGeom>
        </p:spPr>
      </p:pic>
    </p:spTree>
    <p:extLst>
      <p:ext uri="{BB962C8B-B14F-4D97-AF65-F5344CB8AC3E}">
        <p14:creationId xmlns:p14="http://schemas.microsoft.com/office/powerpoint/2010/main" val="3123579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1588522358(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73250" y="304800"/>
            <a:ext cx="3543300" cy="6376988"/>
          </a:xfrm>
        </p:spPr>
      </p:pic>
      <p:sp>
        <p:nvSpPr>
          <p:cNvPr id="6" name="Textfeld 5"/>
          <p:cNvSpPr txBox="1"/>
          <p:nvPr/>
        </p:nvSpPr>
        <p:spPr>
          <a:xfrm>
            <a:off x="6185697" y="1785152"/>
            <a:ext cx="4623382" cy="3416320"/>
          </a:xfrm>
          <a:prstGeom prst="rect">
            <a:avLst/>
          </a:prstGeom>
          <a:noFill/>
        </p:spPr>
        <p:txBody>
          <a:bodyPr wrap="none" rtlCol="0">
            <a:spAutoFit/>
          </a:bodyPr>
          <a:lstStyle/>
          <a:p>
            <a:r>
              <a:rPr lang="de-DE" b="1" u="sng" dirty="0" err="1">
                <a:solidFill>
                  <a:schemeClr val="accent1">
                    <a:lumMod val="50000"/>
                  </a:schemeClr>
                </a:solidFill>
              </a:rPr>
              <a:t>Jumping</a:t>
            </a:r>
            <a:r>
              <a:rPr lang="de-DE" b="1" u="sng" dirty="0">
                <a:solidFill>
                  <a:schemeClr val="accent1">
                    <a:lumMod val="50000"/>
                  </a:schemeClr>
                </a:solidFill>
              </a:rPr>
              <a:t> Jack</a:t>
            </a:r>
          </a:p>
          <a:p>
            <a:endParaRPr lang="de-DE" dirty="0"/>
          </a:p>
          <a:p>
            <a:pPr marL="285750" indent="-285750">
              <a:buFontTx/>
              <a:buChar char="-"/>
            </a:pPr>
            <a:r>
              <a:rPr lang="de-DE" dirty="0"/>
              <a:t>Bauchnabel an die Wirbelsäule ziehen</a:t>
            </a:r>
          </a:p>
          <a:p>
            <a:pPr marL="285750" indent="-285750">
              <a:buFontTx/>
              <a:buChar char="-"/>
            </a:pPr>
            <a:r>
              <a:rPr lang="de-DE" dirty="0"/>
              <a:t>Gesäßmuskulatur fest anspannen</a:t>
            </a:r>
          </a:p>
          <a:p>
            <a:pPr marL="285750" indent="-285750">
              <a:buFontTx/>
              <a:buChar char="-"/>
            </a:pPr>
            <a:endParaRPr lang="de-DE" dirty="0"/>
          </a:p>
          <a:p>
            <a:pPr marL="285750" indent="-285750">
              <a:buFontTx/>
              <a:buChar char="-"/>
            </a:pPr>
            <a:endParaRPr lang="de-DE" dirty="0"/>
          </a:p>
          <a:p>
            <a:r>
              <a:rPr lang="de-DE" u="sng" dirty="0"/>
              <a:t>Zu leicht?</a:t>
            </a:r>
          </a:p>
          <a:p>
            <a:r>
              <a:rPr lang="de-DE" dirty="0">
                <a:sym typeface="Wingdings" panose="05000000000000000000" pitchFamily="2" charset="2"/>
              </a:rPr>
              <a:t> </a:t>
            </a:r>
            <a:r>
              <a:rPr lang="de-DE" dirty="0"/>
              <a:t>Mache die Bewegungen so schnell zu kannst</a:t>
            </a:r>
          </a:p>
          <a:p>
            <a:endParaRPr lang="de-DE" dirty="0"/>
          </a:p>
          <a:p>
            <a:endParaRPr lang="de-DE" dirty="0"/>
          </a:p>
          <a:p>
            <a:r>
              <a:rPr lang="de-DE" u="sng" dirty="0"/>
              <a:t>Zu schwer?</a:t>
            </a:r>
          </a:p>
          <a:p>
            <a:r>
              <a:rPr lang="de-DE" dirty="0">
                <a:sym typeface="Wingdings" panose="05000000000000000000" pitchFamily="2" charset="2"/>
              </a:rPr>
              <a:t> </a:t>
            </a:r>
            <a:r>
              <a:rPr lang="de-DE" dirty="0"/>
              <a:t>Mache die Bewegungen langsamer</a:t>
            </a:r>
          </a:p>
        </p:txBody>
      </p:sp>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5167" y="3193031"/>
            <a:ext cx="600561" cy="600561"/>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392448" y="4336867"/>
            <a:ext cx="525819" cy="525819"/>
          </a:xfrm>
          <a:prstGeom prst="rect">
            <a:avLst/>
          </a:prstGeom>
        </p:spPr>
      </p:pic>
    </p:spTree>
    <p:extLst>
      <p:ext uri="{BB962C8B-B14F-4D97-AF65-F5344CB8AC3E}">
        <p14:creationId xmlns:p14="http://schemas.microsoft.com/office/powerpoint/2010/main" val="1106178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6499206" y="444031"/>
            <a:ext cx="5626092" cy="53553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rPr>
              <a:t>Liegestütze</a:t>
            </a:r>
            <a:r>
              <a:rPr kumimoji="0" lang="de-DE" sz="1800" b="1" i="0" u="sng" strike="noStrike" kern="1200" cap="none" spc="0" normalizeH="0" noProof="0" dirty="0">
                <a:ln>
                  <a:noFill/>
                </a:ln>
                <a:solidFill>
                  <a:srgbClr val="5B9BD5">
                    <a:lumMod val="50000"/>
                  </a:srgbClr>
                </a:solidFill>
                <a:effectLst/>
                <a:uLnTx/>
                <a:uFillTx/>
                <a:latin typeface="Calibri" panose="020F0502020204030204"/>
                <a:ea typeface="+mn-ea"/>
                <a:cs typeface="+mn-cs"/>
              </a:rPr>
              <a:t> / Push </a:t>
            </a:r>
            <a:r>
              <a:rPr kumimoji="0" lang="de-DE" sz="1800" b="1" i="0" u="sng" strike="noStrike" kern="1200" cap="none" spc="0" normalizeH="0" noProof="0" dirty="0" err="1">
                <a:ln>
                  <a:noFill/>
                </a:ln>
                <a:solidFill>
                  <a:srgbClr val="5B9BD5">
                    <a:lumMod val="50000"/>
                  </a:srgbClr>
                </a:solidFill>
                <a:effectLst/>
                <a:uLnTx/>
                <a:uFillTx/>
                <a:latin typeface="Calibri" panose="020F0502020204030204"/>
                <a:ea typeface="+mn-ea"/>
                <a:cs typeface="+mn-cs"/>
              </a:rPr>
              <a:t>Up</a:t>
            </a:r>
            <a:endParaRPr kumimoji="0" lang="de-DE" sz="18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Bauchnabel an die Wirbelsäule ziehen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Gesäßmuskulatur fest anspannen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dirty="0">
                <a:solidFill>
                  <a:prstClr val="black"/>
                </a:solidFill>
                <a:latin typeface="Calibri" panose="020F0502020204030204"/>
              </a:rPr>
              <a:t>Ellenbogen schauen nach hinten (nicht zur Seite!)</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rPr>
              <a:t>Zu leicht?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dirty="0">
                <a:solidFill>
                  <a:prstClr val="black"/>
                </a:solidFill>
                <a:latin typeface="Calibri" panose="020F0502020204030204"/>
                <a:sym typeface="Wingdings" panose="05000000000000000000" pitchFamily="2" charset="2"/>
              </a:rPr>
              <a:t>Versuche mit der Nasenspitze den Boden zu berühren, </a:t>
            </a:r>
          </a:p>
          <a:p>
            <a:pPr marR="0" lvl="0" algn="l" defTabSz="914400" rtl="0" eaLnBrk="1" fontAlgn="auto" latinLnBrk="0" hangingPunct="1">
              <a:lnSpc>
                <a:spcPct val="100000"/>
              </a:lnSpc>
              <a:spcBef>
                <a:spcPts val="0"/>
              </a:spcBef>
              <a:spcAft>
                <a:spcPts val="0"/>
              </a:spcAft>
              <a:buClrTx/>
              <a:buSzTx/>
              <a:tabLst/>
              <a:defRPr/>
            </a:pPr>
            <a:r>
              <a:rPr lang="de-DE" dirty="0">
                <a:solidFill>
                  <a:prstClr val="black"/>
                </a:solidFill>
                <a:latin typeface="Calibri" panose="020F0502020204030204"/>
                <a:sym typeface="Wingdings" panose="05000000000000000000" pitchFamily="2" charset="2"/>
              </a:rPr>
              <a:t>	</a:t>
            </a:r>
            <a:r>
              <a:rPr lang="de-DE" dirty="0" err="1">
                <a:solidFill>
                  <a:prstClr val="black"/>
                </a:solidFill>
                <a:latin typeface="Calibri" panose="020F0502020204030204"/>
                <a:sym typeface="Wingdings" panose="05000000000000000000" pitchFamily="2" charset="2"/>
              </a:rPr>
              <a:t>we</a:t>
            </a:r>
            <a:r>
              <a:rPr lang="de-DE" noProof="0" dirty="0" err="1">
                <a:solidFill>
                  <a:prstClr val="black"/>
                </a:solidFill>
                <a:latin typeface="Calibri" panose="020F0502020204030204"/>
                <a:sym typeface="Wingdings" panose="05000000000000000000" pitchFamily="2" charset="2"/>
              </a:rPr>
              <a:t>nn</a:t>
            </a:r>
            <a:r>
              <a:rPr lang="de-DE" noProof="0" dirty="0">
                <a:solidFill>
                  <a:prstClr val="black"/>
                </a:solidFill>
                <a:latin typeface="Calibri" panose="020F0502020204030204"/>
                <a:sym typeface="Wingdings" panose="05000000000000000000" pitchFamily="2" charset="2"/>
              </a:rPr>
              <a:t> du nach unten gehst</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rPr>
              <a:t>Zu schwer?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Führe die Bewegung auf den Knien aus (Video 2)</a:t>
            </a:r>
          </a:p>
        </p:txBody>
      </p:sp>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4801" y="2128909"/>
            <a:ext cx="600561" cy="600561"/>
          </a:xfrm>
          <a:prstGeom prst="rect">
            <a:avLst/>
          </a:prstGeom>
        </p:spPr>
      </p:pic>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664327" y="4911633"/>
            <a:ext cx="525819" cy="525819"/>
          </a:xfrm>
          <a:prstGeom prst="rect">
            <a:avLst/>
          </a:prstGeom>
        </p:spPr>
      </p:pic>
      <p:pic>
        <p:nvPicPr>
          <p:cNvPr id="3" name="video-158852236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1301750" y="247650"/>
            <a:ext cx="4138613" cy="3103563"/>
          </a:xfrm>
        </p:spPr>
      </p:pic>
      <p:pic>
        <p:nvPicPr>
          <p:cNvPr id="10" name="video-1588522372">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77260" y="3535954"/>
            <a:ext cx="5588077" cy="3148509"/>
          </a:xfrm>
          <a:prstGeom prst="rect">
            <a:avLst/>
          </a:prstGeom>
        </p:spPr>
      </p:pic>
    </p:spTree>
    <p:extLst>
      <p:ext uri="{BB962C8B-B14F-4D97-AF65-F5344CB8AC3E}">
        <p14:creationId xmlns:p14="http://schemas.microsoft.com/office/powerpoint/2010/main" val="2625453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6446954" y="879459"/>
            <a:ext cx="5345502" cy="53553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rPr>
              <a:t>Mountain </a:t>
            </a:r>
            <a:r>
              <a:rPr kumimoji="0" lang="de-DE" sz="1800" b="1" i="0" u="sng"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Climber</a:t>
            </a:r>
            <a:endParaRPr kumimoji="0" lang="de-DE" sz="18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Bauchnabel an die Wirbelsäule ziehen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Gesäßmuskulatur fest anspannen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dirty="0">
                <a:solidFill>
                  <a:prstClr val="black"/>
                </a:solidFill>
                <a:latin typeface="Calibri" panose="020F0502020204030204"/>
              </a:rPr>
              <a:t>Ellenbogen befinden sich direkt unter den Schultern</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rPr>
              <a:t>Zu leicht?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dirty="0">
                <a:solidFill>
                  <a:prstClr val="black"/>
                </a:solidFill>
                <a:latin typeface="Calibri" panose="020F0502020204030204"/>
                <a:sym typeface="Wingdings" panose="05000000000000000000" pitchFamily="2" charset="2"/>
              </a:rPr>
              <a:t>Führe die Bewegung seitlich aus (siehe Video 2)</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rPr>
              <a:t>Zu schwer?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Führe die Bewegung langsamer aus!</a:t>
            </a:r>
          </a:p>
        </p:txBody>
      </p:sp>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6424" y="2595266"/>
            <a:ext cx="600561" cy="600561"/>
          </a:xfrm>
          <a:prstGeom prst="rect">
            <a:avLst/>
          </a:prstGeom>
        </p:spPr>
      </p:pic>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664327" y="5339516"/>
            <a:ext cx="525819" cy="525819"/>
          </a:xfrm>
          <a:prstGeom prst="rect">
            <a:avLst/>
          </a:prstGeom>
        </p:spPr>
      </p:pic>
      <p:pic>
        <p:nvPicPr>
          <p:cNvPr id="7" name="Mountain Climb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99175" y="489893"/>
            <a:ext cx="5900885" cy="3278032"/>
          </a:xfrm>
          <a:prstGeom prst="rect">
            <a:avLst/>
          </a:prstGeom>
        </p:spPr>
      </p:pic>
      <p:pic>
        <p:nvPicPr>
          <p:cNvPr id="10" name="MC seit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82352" y="3925538"/>
            <a:ext cx="5278814" cy="2932462"/>
          </a:xfrm>
          <a:prstGeom prst="rect">
            <a:avLst/>
          </a:prstGeom>
        </p:spPr>
      </p:pic>
    </p:spTree>
    <p:extLst>
      <p:ext uri="{BB962C8B-B14F-4D97-AF65-F5344CB8AC3E}">
        <p14:creationId xmlns:p14="http://schemas.microsoft.com/office/powerpoint/2010/main" val="2429682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6212336" y="560572"/>
            <a:ext cx="5898538" cy="507831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sng"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Lunges</a:t>
            </a:r>
            <a:r>
              <a:rPr kumimoji="0" lang="de-DE" sz="1800" b="1" i="0" u="sng" strike="noStrike" kern="1200" cap="none" spc="0" normalizeH="0" baseline="0" noProof="0" dirty="0">
                <a:ln>
                  <a:noFill/>
                </a:ln>
                <a:solidFill>
                  <a:srgbClr val="5B9BD5">
                    <a:lumMod val="50000"/>
                  </a:srgbClr>
                </a:solidFill>
                <a:effectLst/>
                <a:uLnTx/>
                <a:uFillTx/>
                <a:latin typeface="Calibri" panose="020F0502020204030204"/>
                <a:ea typeface="+mn-ea"/>
                <a:cs typeface="+mn-cs"/>
              </a:rPr>
              <a:t> / Ausfallschritte</a:t>
            </a:r>
          </a:p>
          <a:p>
            <a:pPr marR="0" lvl="0" algn="l" defTabSz="914400" rtl="0" eaLnBrk="1" fontAlgn="auto" latinLnBrk="0" hangingPunct="1">
              <a:lnSpc>
                <a:spcPct val="100000"/>
              </a:lnSpc>
              <a:spcBef>
                <a:spcPts val="0"/>
              </a:spcBef>
              <a:spcAft>
                <a:spcPts val="0"/>
              </a:spcAft>
              <a:buClrTx/>
              <a:buSzTx/>
              <a:tabLst/>
              <a:defRPr/>
            </a:pPr>
            <a:endParaRPr lang="de-DE"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noProof="0" dirty="0">
                <a:ln>
                  <a:noFill/>
                </a:ln>
                <a:solidFill>
                  <a:prstClr val="black"/>
                </a:solidFill>
                <a:effectLst/>
                <a:uLnTx/>
                <a:uFillTx/>
                <a:latin typeface="Calibri" panose="020F0502020204030204"/>
                <a:ea typeface="+mn-ea"/>
                <a:cs typeface="+mn-cs"/>
              </a:rPr>
              <a:t>Dein Knie sollte nie über die Zehenspitzen ragen!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de-DE" baseline="0" dirty="0">
                <a:solidFill>
                  <a:prstClr val="black"/>
                </a:solidFill>
                <a:latin typeface="Calibri" panose="020F0502020204030204"/>
              </a:rPr>
              <a:t>Versuche einen 90</a:t>
            </a:r>
            <a:r>
              <a:rPr lang="de-DE" dirty="0">
                <a:solidFill>
                  <a:prstClr val="black"/>
                </a:solidFill>
                <a:latin typeface="Calibri" panose="020F0502020204030204"/>
              </a:rPr>
              <a:t> Grad Winkel zwischen Oberschenkel</a:t>
            </a:r>
            <a:br>
              <a:rPr lang="de-DE" dirty="0">
                <a:solidFill>
                  <a:prstClr val="black"/>
                </a:solidFill>
                <a:latin typeface="Calibri" panose="020F0502020204030204"/>
              </a:rPr>
            </a:br>
            <a:r>
              <a:rPr lang="de-DE" dirty="0">
                <a:solidFill>
                  <a:prstClr val="black"/>
                </a:solidFill>
                <a:latin typeface="Calibri" panose="020F0502020204030204"/>
              </a:rPr>
              <a:t>und Unterschenkel zu haben</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rPr>
              <a:t>Zu leicht?		</a:t>
            </a: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de-DE" sz="1800" b="0" i="0" u="sng"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Jumping</a:t>
            </a: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de-DE" sz="1800" b="0" i="0" u="sng"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Lunges</a:t>
            </a: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dirty="0">
                <a:solidFill>
                  <a:prstClr val="black"/>
                </a:solidFill>
                <a:latin typeface="Calibri" panose="020F0502020204030204"/>
                <a:sym typeface="Wingdings" panose="05000000000000000000" pitchFamily="2" charset="2"/>
              </a:rPr>
              <a:t>Springe von einer Seite zur nächsten Seite (siehe Video 2)</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a:ln>
                  <a:noFill/>
                </a:ln>
                <a:solidFill>
                  <a:prstClr val="black"/>
                </a:solidFill>
                <a:effectLst/>
                <a:uLnTx/>
                <a:uFillTx/>
                <a:latin typeface="Calibri" panose="020F0502020204030204"/>
                <a:ea typeface="+mn-ea"/>
                <a:cs typeface="+mn-cs"/>
              </a:rPr>
              <a:t>Zu schwer?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lang="de-DE" dirty="0">
                <a:solidFill>
                  <a:prstClr val="black"/>
                </a:solidFill>
                <a:latin typeface="Calibri" panose="020F0502020204030204"/>
                <a:sym typeface="Wingdings" panose="05000000000000000000" pitchFamily="2" charset="2"/>
              </a:rPr>
              <a:t>Führe kleinere Bewegungen durch!</a:t>
            </a: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3107" y="2278940"/>
            <a:ext cx="600561" cy="600561"/>
          </a:xfrm>
          <a:prstGeom prst="rect">
            <a:avLst/>
          </a:prstGeom>
        </p:spPr>
      </p:pic>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402904" y="4728558"/>
            <a:ext cx="525819" cy="525819"/>
          </a:xfrm>
          <a:prstGeom prst="rect">
            <a:avLst/>
          </a:prstGeom>
        </p:spPr>
      </p:pic>
      <p:pic>
        <p:nvPicPr>
          <p:cNvPr id="11" name="video-158852238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40207" y="3772268"/>
            <a:ext cx="4389438" cy="2438400"/>
          </a:xfrm>
          <a:prstGeom prst="rect">
            <a:avLst/>
          </a:prstGeom>
        </p:spPr>
      </p:pic>
      <p:pic>
        <p:nvPicPr>
          <p:cNvPr id="7" name="Lunge ohne Sprun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31694" y="316193"/>
            <a:ext cx="5727608" cy="3181774"/>
          </a:xfrm>
          <a:prstGeom prst="rect">
            <a:avLst/>
          </a:prstGeom>
        </p:spPr>
      </p:pic>
    </p:spTree>
    <p:extLst>
      <p:ext uri="{BB962C8B-B14F-4D97-AF65-F5344CB8AC3E}">
        <p14:creationId xmlns:p14="http://schemas.microsoft.com/office/powerpoint/2010/main" val="2048640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Wichtiges Ereignis">
  <a:themeElements>
    <a:clrScheme name="Wichtiges Ereignis">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Wichtiges Ereignis">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ichtiges Ereignis">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TM04033927[[fn=Wichtiges Ereignis]]</Template>
  <TotalTime>0</TotalTime>
  <Words>914</Words>
  <Application>Microsoft Office PowerPoint</Application>
  <PresentationFormat>Breitbild</PresentationFormat>
  <Paragraphs>270</Paragraphs>
  <Slides>19</Slides>
  <Notes>0</Notes>
  <HiddenSlides>0</HiddenSlides>
  <MMClips>18</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19</vt:i4>
      </vt:variant>
    </vt:vector>
  </HeadingPairs>
  <TitlesOfParts>
    <vt:vector size="26" baseType="lpstr">
      <vt:lpstr>Abadi</vt:lpstr>
      <vt:lpstr>Arial</vt:lpstr>
      <vt:lpstr>Calibri</vt:lpstr>
      <vt:lpstr>Impact</vt:lpstr>
      <vt:lpstr>Wingdings</vt:lpstr>
      <vt:lpstr>Wingdings 3</vt:lpstr>
      <vt:lpstr>Wichtiges Ereignis</vt:lpstr>
      <vt:lpstr>Weihnachts-Sportplan</vt:lpstr>
      <vt:lpstr>Nach Bernhard Heilgemeir</vt:lpstr>
      <vt:lpstr>Das Fitness-ABC</vt:lpstr>
      <vt:lpstr>PowerPoint-Präsentation</vt:lpstr>
      <vt:lpstr>Hier findet ihr noch alle Übungen als Video und Foto!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Sportplan</dc:title>
  <dc:creator>elke</dc:creator>
  <cp:lastModifiedBy>Nina Maier</cp:lastModifiedBy>
  <cp:revision>14</cp:revision>
  <dcterms:created xsi:type="dcterms:W3CDTF">2020-05-03T16:22:02Z</dcterms:created>
  <dcterms:modified xsi:type="dcterms:W3CDTF">2021-11-29T17:06:56Z</dcterms:modified>
</cp:coreProperties>
</file>